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58" r:id="rId6"/>
    <p:sldId id="260" r:id="rId7"/>
    <p:sldId id="263" r:id="rId8"/>
    <p:sldId id="264" r:id="rId9"/>
    <p:sldId id="265" r:id="rId10"/>
    <p:sldId id="266" r:id="rId11"/>
    <p:sldId id="269" r:id="rId12"/>
    <p:sldId id="270" r:id="rId13"/>
    <p:sldId id="267" r:id="rId14"/>
    <p:sldId id="268" r:id="rId1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500"/>
    <a:srgbClr val="0A00AC"/>
    <a:srgbClr val="0F1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8014"/>
  </p:normalViewPr>
  <p:slideViewPr>
    <p:cSldViewPr snapToGrid="0">
      <p:cViewPr varScale="1">
        <p:scale>
          <a:sx n="84" d="100"/>
          <a:sy n="84" d="100"/>
        </p:scale>
        <p:origin x="2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9D83E-588A-A045-BBDA-B4D0F4CB9333}" type="datetimeFigureOut">
              <a:rPr lang="fr-FR" smtClean="0"/>
              <a:t>12/03/2026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037FC-41E0-8F49-AB87-F289DBD73AA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981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CH" b="0" i="0" dirty="0">
                <a:solidFill>
                  <a:srgbClr val="292B2C"/>
                </a:solidFill>
                <a:effectLst/>
                <a:latin typeface="Arial" panose="020B0604020202020204" pitchFamily="34" charset="0"/>
              </a:rPr>
              <a:t>Les scripts d'automatisation apportent de la cohérence dans les tâches, à chaque fois la même fonction aura lieu et produira les mêmes résultats. </a:t>
            </a:r>
          </a:p>
          <a:p>
            <a:pPr algn="l"/>
            <a:r>
              <a:rPr lang="fr-CH" b="0" i="0" dirty="0">
                <a:solidFill>
                  <a:srgbClr val="292B2C"/>
                </a:solidFill>
                <a:effectLst/>
                <a:latin typeface="Arial" panose="020B0604020202020204" pitchFamily="34" charset="0"/>
              </a:rPr>
              <a:t>Un autre avantage des scripts d'automatisation PowerShell est que les détails de chaque tâche en cours d'exécution sont enregistrés. </a:t>
            </a:r>
          </a:p>
          <a:p>
            <a:pPr algn="l"/>
            <a:r>
              <a:rPr lang="fr-CH" b="0" i="0" dirty="0">
                <a:solidFill>
                  <a:srgbClr val="292B2C"/>
                </a:solidFill>
                <a:effectLst/>
                <a:latin typeface="Arial" panose="020B0604020202020204" pitchFamily="34" charset="0"/>
              </a:rPr>
              <a:t>En cas d'erreur, vous pouvez analyser le fichier journal et détecter facilement le problème. </a:t>
            </a:r>
          </a:p>
          <a:p>
            <a:pPr algn="l"/>
            <a:endParaRPr lang="fr-CH" b="0" i="0" dirty="0">
              <a:solidFill>
                <a:srgbClr val="292B2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CH" b="0" i="0" dirty="0">
                <a:solidFill>
                  <a:srgbClr val="292B2C"/>
                </a:solidFill>
                <a:effectLst/>
                <a:latin typeface="Arial" panose="020B0604020202020204" pitchFamily="34" charset="0"/>
              </a:rPr>
              <a:t>Un autre avantage est que votre équipe peut se concentrer sur des tâches plus importantes qui ont une valeur commerciale élevée, au lieu d'effectuer quotidiennement des tâches répétitives chronophages.</a:t>
            </a:r>
          </a:p>
          <a:p>
            <a:pPr algn="l"/>
            <a:endParaRPr lang="fr-CH" b="0" i="0" dirty="0">
              <a:solidFill>
                <a:srgbClr val="292B2C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CH" b="0" i="0" dirty="0">
                <a:solidFill>
                  <a:srgbClr val="292B2C"/>
                </a:solidFill>
                <a:effectLst/>
                <a:latin typeface="Arial" panose="020B0604020202020204" pitchFamily="34" charset="0"/>
              </a:rPr>
              <a:t>La planification de l'installation de la mise à jour Windows est l'un des exemples du script d'automatisation PowerShell. Vous pouvez automatiser des centaines de tâches de ce type à l’aide de l’automatisation PowerShell.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497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5334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A3A6-687D-D7CD-AE60-D71A7216D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36387" cy="2852737"/>
          </a:xfrm>
        </p:spPr>
        <p:txBody>
          <a:bodyPr anchor="b"/>
          <a:lstStyle>
            <a:lvl1pPr>
              <a:defRPr sz="6000">
                <a:solidFill>
                  <a:srgbClr val="0F19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6692E-2EC4-94B3-61E3-346221BB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363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7FC899-CE6C-CE4A-326D-DB64EF3E7A70}"/>
              </a:ext>
            </a:extLst>
          </p:cNvPr>
          <p:cNvCxnSpPr>
            <a:cxnSpLocks/>
          </p:cNvCxnSpPr>
          <p:nvPr userDrawn="1"/>
        </p:nvCxnSpPr>
        <p:spPr>
          <a:xfrm>
            <a:off x="623747" y="222422"/>
            <a:ext cx="0" cy="640080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B">
            <a:extLst>
              <a:ext uri="{FF2B5EF4-FFF2-40B4-BE49-F238E27FC236}">
                <a16:creationId xmlns:a16="http://schemas.microsoft.com/office/drawing/2014/main" id="{4D255716-8FCD-20C4-9825-5DF38DF62C50}"/>
              </a:ext>
            </a:extLst>
          </p:cNvPr>
          <p:cNvSpPr/>
          <p:nvPr userDrawn="1"/>
        </p:nvSpPr>
        <p:spPr>
          <a:xfrm>
            <a:off x="0" y="6705600"/>
            <a:ext cx="420414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0BD8D6-139C-02EF-EB2F-F8302C39CE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381058" y="5512830"/>
            <a:ext cx="1371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BB6BB0-E123-A92F-03B7-2C3365BD08BA}"/>
              </a:ext>
            </a:extLst>
          </p:cNvPr>
          <p:cNvCxnSpPr>
            <a:cxnSpLocks/>
          </p:cNvCxnSpPr>
          <p:nvPr userDrawn="1"/>
        </p:nvCxnSpPr>
        <p:spPr>
          <a:xfrm>
            <a:off x="623747" y="222422"/>
            <a:ext cx="0" cy="640080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B">
            <a:extLst>
              <a:ext uri="{FF2B5EF4-FFF2-40B4-BE49-F238E27FC236}">
                <a16:creationId xmlns:a16="http://schemas.microsoft.com/office/drawing/2014/main" id="{6B81791B-3AEF-CD33-24E8-01F0066F6B4B}"/>
              </a:ext>
            </a:extLst>
          </p:cNvPr>
          <p:cNvSpPr/>
          <p:nvPr userDrawn="1"/>
        </p:nvSpPr>
        <p:spPr>
          <a:xfrm>
            <a:off x="0" y="6705600"/>
            <a:ext cx="420414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83A17A5-4E9F-F787-7530-2D1126797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381058" y="5512830"/>
            <a:ext cx="1371600" cy="33020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B0E74396-E442-A8BE-A8BA-655A77CD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730035" cy="722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6000">
                <a:solidFill>
                  <a:srgbClr val="0F19A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fr-FR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EF546B8-8412-6136-DF3D-98B41C91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30043" cy="479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r-FR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E6A4DED0-FCF3-3592-6918-997332E3783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199" y="1087438"/>
            <a:ext cx="10730029" cy="642937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Sub Master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88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4DE0-88DE-4610-BD02-CD38DF49B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5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CF7C9-0305-4CBC-8E98-2CC5250FD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8285E8-1FCB-9C6D-C719-195577BFB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7CBCE6B2-7E86-1F40-96CA-F6F0CFAE83B8}" type="datetime1">
              <a:rPr lang="de-CH" smtClean="0"/>
              <a:t>12.03.26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CD6F8-6772-ED93-2BF4-D33B7E3D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340608" cy="365125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8AE0E-7542-ADE9-9231-C9491A8E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8134CE5-34C2-4E1A-BD32-3DE8831B36D6}" type="slidenum">
              <a:rPr lang="fr-CH" smtClean="0"/>
              <a:pPr/>
              <a:t>‹#›</a:t>
            </a:fld>
            <a:r>
              <a:rPr lang="fr-CH"/>
              <a:t>/Total</a:t>
            </a:r>
          </a:p>
        </p:txBody>
      </p:sp>
    </p:spTree>
    <p:extLst>
      <p:ext uri="{BB962C8B-B14F-4D97-AF65-F5344CB8AC3E}">
        <p14:creationId xmlns:p14="http://schemas.microsoft.com/office/powerpoint/2010/main" val="38163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FEF8DA-0031-0B53-ECF1-7E624283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30045" cy="135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338C9-1BAE-E309-C220-00660F20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3" y="1825624"/>
            <a:ext cx="10730044" cy="479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r-FR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01DB65-BEE5-4BF8-00CF-2A58EFBBDCD0}"/>
              </a:ext>
            </a:extLst>
          </p:cNvPr>
          <p:cNvCxnSpPr>
            <a:cxnSpLocks/>
          </p:cNvCxnSpPr>
          <p:nvPr userDrawn="1"/>
        </p:nvCxnSpPr>
        <p:spPr>
          <a:xfrm>
            <a:off x="623747" y="222422"/>
            <a:ext cx="0" cy="6400800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B">
            <a:extLst>
              <a:ext uri="{FF2B5EF4-FFF2-40B4-BE49-F238E27FC236}">
                <a16:creationId xmlns:a16="http://schemas.microsoft.com/office/drawing/2014/main" id="{8B7C7AC5-A531-FF83-721A-DC8B7CDFB012}"/>
              </a:ext>
            </a:extLst>
          </p:cNvPr>
          <p:cNvSpPr/>
          <p:nvPr userDrawn="1"/>
        </p:nvSpPr>
        <p:spPr>
          <a:xfrm>
            <a:off x="0" y="6705600"/>
            <a:ext cx="420414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50EF8E-F320-177F-C791-CFF7703D83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-381058" y="5512830"/>
            <a:ext cx="1371600" cy="330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4A71B9-E4F1-24E4-CC6F-73C7AC2E17DC}"/>
              </a:ext>
            </a:extLst>
          </p:cNvPr>
          <p:cNvSpPr txBox="1"/>
          <p:nvPr userDrawn="1"/>
        </p:nvSpPr>
        <p:spPr>
          <a:xfrm rot="16200000">
            <a:off x="-1056732" y="3278599"/>
            <a:ext cx="2829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A5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Informatique</a:t>
            </a:r>
          </a:p>
        </p:txBody>
      </p:sp>
    </p:spTree>
    <p:extLst>
      <p:ext uri="{BB962C8B-B14F-4D97-AF65-F5344CB8AC3E}">
        <p14:creationId xmlns:p14="http://schemas.microsoft.com/office/powerpoint/2010/main" val="125776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A00A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fr-fr/powershell/module/microsoft.powershell.core/about/about?view=powershell-5.1" TargetMode="External"/><Relationship Id="rId2" Type="http://schemas.openxmlformats.org/officeDocument/2006/relationships/hyperlink" Target="https://learn.microsoft.com/fr-fr/training/paths/powershell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864CCC9-70D6-806F-B9E9-6BAB71F22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455213"/>
            <a:ext cx="10825381" cy="6089277"/>
          </a:xfrm>
          <a:prstGeom prst="rect">
            <a:avLst/>
          </a:prstGeom>
        </p:spPr>
      </p:pic>
      <p:sp>
        <p:nvSpPr>
          <p:cNvPr id="2438" name="Title 1"/>
          <p:cNvSpPr txBox="1">
            <a:spLocks noGrp="1"/>
          </p:cNvSpPr>
          <p:nvPr>
            <p:ph type="ctrTitle"/>
          </p:nvPr>
        </p:nvSpPr>
        <p:spPr>
          <a:xfrm>
            <a:off x="1510746" y="836024"/>
            <a:ext cx="9939133" cy="52382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4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fr-FR" sz="6700" dirty="0"/>
              <a:t>Module122</a:t>
            </a:r>
            <a:r>
              <a:rPr lang="fr-FR" dirty="0"/>
              <a:t> 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Automatiser des procédures à l’aide de scripts</a:t>
            </a:r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50051B65-5066-A74C-688F-628847682E3A}"/>
              </a:ext>
            </a:extLst>
          </p:cNvPr>
          <p:cNvSpPr/>
          <p:nvPr/>
        </p:nvSpPr>
        <p:spPr>
          <a:xfrm>
            <a:off x="0" y="6705600"/>
            <a:ext cx="870857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8"/>
            <a:ext cx="9860282" cy="13378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Outils de développement : </a:t>
            </a:r>
            <a:r>
              <a:rPr lang="fr-CH" sz="4312" dirty="0">
                <a:solidFill>
                  <a:srgbClr val="004495"/>
                </a:solidFill>
              </a:rPr>
              <a:t>VS Code</a:t>
            </a:r>
            <a:endParaRPr sz="4312" dirty="0">
              <a:solidFill>
                <a:srgbClr val="004495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B508951-C201-5A08-BCFA-35A2CAA56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19" y="1985554"/>
            <a:ext cx="9523409" cy="4368438"/>
          </a:xfrm>
          <a:prstGeom prst="rect">
            <a:avLst/>
          </a:prstGeom>
        </p:spPr>
      </p:pic>
      <p:sp>
        <p:nvSpPr>
          <p:cNvPr id="2" name="PB">
            <a:extLst>
              <a:ext uri="{FF2B5EF4-FFF2-40B4-BE49-F238E27FC236}">
                <a16:creationId xmlns:a16="http://schemas.microsoft.com/office/drawing/2014/main" id="{C1AADB07-3547-0A3E-5803-48D0DF7F7D37}"/>
              </a:ext>
            </a:extLst>
          </p:cNvPr>
          <p:cNvSpPr/>
          <p:nvPr/>
        </p:nvSpPr>
        <p:spPr>
          <a:xfrm>
            <a:off x="0" y="6705600"/>
            <a:ext cx="8708572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6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8"/>
            <a:ext cx="9860282" cy="13378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Outils de développement</a:t>
            </a:r>
            <a:endParaRPr sz="4312" dirty="0">
              <a:solidFill>
                <a:srgbClr val="00449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A22E6-EA7A-9135-417D-FD7191A5C86A}"/>
              </a:ext>
            </a:extLst>
          </p:cNvPr>
          <p:cNvSpPr txBox="1"/>
          <p:nvPr/>
        </p:nvSpPr>
        <p:spPr>
          <a:xfrm>
            <a:off x="1493519" y="2230582"/>
            <a:ext cx="9860282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4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Il est possible d’utiliser VS Code avec l’extension </a:t>
            </a:r>
            <a:r>
              <a:rPr lang="fr-FR" sz="2400" b="0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Powershell</a:t>
            </a:r>
            <a:r>
              <a:rPr lang="fr-FR" sz="24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. On y retrouve les mêmes fonctionnalités que dans ISE. Mais en plus élaboré est qui support la version 7.x</a:t>
            </a:r>
          </a:p>
          <a:p>
            <a:endParaRPr lang="fr-FR" sz="2400" b="0" i="0" dirty="0">
              <a:solidFill>
                <a:srgbClr val="004495"/>
              </a:solidFill>
              <a:effectLst/>
              <a:latin typeface="Century Gothic" panose="020B0502020202020204" pitchFamily="34" charset="0"/>
            </a:endParaRPr>
          </a:p>
          <a:p>
            <a:r>
              <a:rPr lang="fr-FR" sz="24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Pour des raisons de sécurité, </a:t>
            </a:r>
            <a:r>
              <a:rPr lang="fr-FR" sz="2400" b="0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Powershell</a:t>
            </a:r>
            <a:r>
              <a:rPr lang="fr-FR" sz="24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, par défaut défini un accès </a:t>
            </a:r>
            <a:r>
              <a:rPr lang="fr-FR" sz="24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Restricted</a:t>
            </a:r>
            <a:r>
              <a:rPr lang="fr-FR" sz="24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 pour l’utilisation des scripts.</a:t>
            </a:r>
          </a:p>
          <a:p>
            <a:endParaRPr lang="fr-FR" sz="2400" dirty="0">
              <a:solidFill>
                <a:srgbClr val="004495"/>
              </a:solidFill>
              <a:latin typeface="Century Gothic" panose="020B0502020202020204" pitchFamily="34" charset="0"/>
            </a:endParaRPr>
          </a:p>
          <a:p>
            <a:r>
              <a:rPr lang="fr-FR" sz="24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On peut trouver la version installée de PowerShell avec :</a:t>
            </a:r>
            <a:endParaRPr lang="fr-FR" sz="2400" dirty="0">
              <a:solidFill>
                <a:srgbClr val="004495"/>
              </a:solidFill>
              <a:latin typeface="Century Gothic" panose="020B0502020202020204" pitchFamily="34" charset="0"/>
            </a:endParaRPr>
          </a:p>
          <a:p>
            <a:r>
              <a:rPr lang="fr-FR" sz="2400" b="1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$</a:t>
            </a:r>
            <a:r>
              <a:rPr lang="fr-FR" sz="24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PSVersionTable.PSVersion</a:t>
            </a:r>
            <a:endParaRPr lang="fr-FR" sz="2400" b="1" i="0" dirty="0">
              <a:solidFill>
                <a:srgbClr val="004495"/>
              </a:solidFill>
              <a:effectLst/>
              <a:latin typeface="Century Gothic" panose="020B0502020202020204" pitchFamily="34" charset="0"/>
            </a:endParaRPr>
          </a:p>
          <a:p>
            <a:endParaRPr lang="fr-FR" sz="2400" b="1" dirty="0">
              <a:solidFill>
                <a:srgbClr val="004495"/>
              </a:solidFill>
              <a:latin typeface="Century Gothic" panose="020B0502020202020204" pitchFamily="34" charset="0"/>
            </a:endParaRPr>
          </a:p>
          <a:p>
            <a:r>
              <a:rPr lang="fr-FR" sz="24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La mise à jour de l’aide ce fait avec la commande: </a:t>
            </a:r>
            <a:r>
              <a:rPr lang="fr-FR" sz="2400" b="1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Update-Help</a:t>
            </a:r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A77F9095-DB0B-6F80-BA82-993ED7C2B6A3}"/>
              </a:ext>
            </a:extLst>
          </p:cNvPr>
          <p:cNvSpPr/>
          <p:nvPr/>
        </p:nvSpPr>
        <p:spPr>
          <a:xfrm>
            <a:off x="0" y="6705600"/>
            <a:ext cx="9579428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367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8"/>
            <a:ext cx="9860282" cy="13378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Niveaux de sécurités</a:t>
            </a:r>
            <a:endParaRPr sz="4312" dirty="0">
              <a:solidFill>
                <a:srgbClr val="00449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3A22E6-EA7A-9135-417D-FD7191A5C86A}"/>
              </a:ext>
            </a:extLst>
          </p:cNvPr>
          <p:cNvSpPr txBox="1"/>
          <p:nvPr/>
        </p:nvSpPr>
        <p:spPr>
          <a:xfrm>
            <a:off x="1493519" y="2260566"/>
            <a:ext cx="9860282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Il y a plusieurs niveaux de sécurité :</a:t>
            </a:r>
          </a:p>
          <a:p>
            <a:endParaRPr lang="fr-FR" sz="2000" b="0" i="0" dirty="0">
              <a:solidFill>
                <a:srgbClr val="004495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Clr>
                <a:srgbClr val="004495"/>
              </a:buClr>
              <a:buFont typeface="System Font Regular"/>
              <a:buChar char="-"/>
            </a:pPr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Restricted</a:t>
            </a:r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 pas d’exécution de scripts</a:t>
            </a:r>
          </a:p>
          <a:p>
            <a:pPr marL="342900" indent="-342900">
              <a:buClr>
                <a:srgbClr val="004495"/>
              </a:buClr>
              <a:buFont typeface="System Font Regular"/>
              <a:buChar char="-"/>
            </a:pPr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AllSigned</a:t>
            </a:r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 pour les scripts signés numériquement, certificat obtenu avec autorité de certification (CA=Certification </a:t>
            </a:r>
            <a:r>
              <a:rPr lang="fr-FR" sz="2000" b="0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Authority</a:t>
            </a:r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)</a:t>
            </a:r>
          </a:p>
          <a:p>
            <a:pPr marL="342900" indent="-342900">
              <a:buClr>
                <a:srgbClr val="004495"/>
              </a:buClr>
              <a:buFont typeface="System Font Regular"/>
              <a:buChar char="-"/>
            </a:pPr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RemoteSigned</a:t>
            </a:r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 pour les scripts créés et enregistrés localement</a:t>
            </a:r>
          </a:p>
          <a:p>
            <a:pPr marL="342900" indent="-342900">
              <a:buClr>
                <a:srgbClr val="004495"/>
              </a:buClr>
              <a:buFont typeface="System Font Regular"/>
              <a:buChar char="-"/>
            </a:pPr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Unrestricted</a:t>
            </a:r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 pour tous les scripts, situation la moins sécurisée</a:t>
            </a:r>
          </a:p>
          <a:p>
            <a:pPr marL="342900" indent="-342900">
              <a:buClr>
                <a:srgbClr val="004495"/>
              </a:buClr>
              <a:buFont typeface="System Font Regular"/>
              <a:buChar char="-"/>
            </a:pPr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ByPass</a:t>
            </a:r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fr-FR" sz="2000" b="0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similiaire</a:t>
            </a:r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 à </a:t>
            </a:r>
            <a:r>
              <a:rPr lang="fr-FR" sz="2000" b="0" i="1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Unrestricted</a:t>
            </a:r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, mais sans message de mise en garde</a:t>
            </a:r>
          </a:p>
          <a:p>
            <a:endParaRPr lang="fr-FR" sz="2000" b="0" i="0" dirty="0">
              <a:solidFill>
                <a:srgbClr val="004495"/>
              </a:solidFill>
              <a:effectLst/>
              <a:latin typeface="Century Gothic" panose="020B0502020202020204" pitchFamily="34" charset="0"/>
            </a:endParaRPr>
          </a:p>
          <a:p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On peut connaître la stratégie de sécurité avec la commande : </a:t>
            </a:r>
          </a:p>
          <a:p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Get-ExecutionPolicy</a:t>
            </a:r>
            <a:endParaRPr lang="fr-FR" sz="2000" b="1" i="0" dirty="0">
              <a:solidFill>
                <a:srgbClr val="004495"/>
              </a:solidFill>
              <a:effectLst/>
              <a:latin typeface="Century Gothic" panose="020B0502020202020204" pitchFamily="34" charset="0"/>
            </a:endParaRPr>
          </a:p>
          <a:p>
            <a:r>
              <a:rPr lang="fr-FR" sz="2000" b="0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On la modifie avec la commande :</a:t>
            </a:r>
          </a:p>
          <a:p>
            <a:r>
              <a:rPr lang="fr-FR" sz="2000" b="1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Set-</a:t>
            </a:r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ExecutionPolicy</a:t>
            </a:r>
            <a:r>
              <a:rPr lang="fr-FR" sz="2000" b="1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 -</a:t>
            </a:r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ExecutionPolicy</a:t>
            </a:r>
            <a:r>
              <a:rPr lang="fr-FR" sz="2000" b="1" i="0" dirty="0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fr-FR" sz="2000" b="1" dirty="0" err="1">
                <a:solidFill>
                  <a:srgbClr val="004495"/>
                </a:solidFill>
                <a:latin typeface="Century Gothic" panose="020B0502020202020204" pitchFamily="34" charset="0"/>
              </a:rPr>
              <a:t>U</a:t>
            </a:r>
            <a:r>
              <a:rPr lang="fr-FR" sz="2000" b="1" i="0" dirty="0" err="1">
                <a:solidFill>
                  <a:srgbClr val="004495"/>
                </a:solidFill>
                <a:effectLst/>
                <a:latin typeface="Century Gothic" panose="020B0502020202020204" pitchFamily="34" charset="0"/>
              </a:rPr>
              <a:t>nrestricted</a:t>
            </a:r>
            <a:endParaRPr lang="fr-FR" sz="2000" b="1" i="0" dirty="0">
              <a:solidFill>
                <a:srgbClr val="004495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D8891297-3DE9-B656-7318-4F08F7761F02}"/>
              </a:ext>
            </a:extLst>
          </p:cNvPr>
          <p:cNvSpPr/>
          <p:nvPr/>
        </p:nvSpPr>
        <p:spPr>
          <a:xfrm>
            <a:off x="0" y="6705600"/>
            <a:ext cx="10450285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24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8"/>
            <a:ext cx="9860282" cy="13378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Environnement de développement</a:t>
            </a:r>
            <a:endParaRPr sz="4312" dirty="0">
              <a:solidFill>
                <a:srgbClr val="004495"/>
              </a:solidFill>
            </a:endParaRPr>
          </a:p>
        </p:txBody>
      </p:sp>
      <p:pic>
        <p:nvPicPr>
          <p:cNvPr id="4" name="Picture 3" descr="A logo of a virtual box&#10;&#10;Description automatically generated">
            <a:extLst>
              <a:ext uri="{FF2B5EF4-FFF2-40B4-BE49-F238E27FC236}">
                <a16:creationId xmlns:a16="http://schemas.microsoft.com/office/drawing/2014/main" id="{2D5968A7-37A6-06F1-FFC5-517396748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19" y="2195458"/>
            <a:ext cx="4158534" cy="41585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9DB9CE-A81A-0D46-E280-F211582F65CA}"/>
              </a:ext>
            </a:extLst>
          </p:cNvPr>
          <p:cNvSpPr txBox="1"/>
          <p:nvPr/>
        </p:nvSpPr>
        <p:spPr>
          <a:xfrm>
            <a:off x="6539949" y="3305230"/>
            <a:ext cx="4813853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>
                <a:ln>
                  <a:noFill/>
                </a:ln>
                <a:solidFill>
                  <a:srgbClr val="004495"/>
                </a:solidFill>
                <a:effectLst/>
                <a:uFillTx/>
                <a:latin typeface="Century Gothic" panose="020B0502020202020204" pitchFamily="34" charset="0"/>
                <a:sym typeface="Calibri"/>
              </a:rPr>
              <a:t>Afin de pouvoir exécuter des scripts PowerShell avec les droits administrateurs nous utiliserons une machine virtuel Windows 11.</a:t>
            </a:r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57F0C58B-610D-14B3-0ECC-0CBC7435B1F5}"/>
              </a:ext>
            </a:extLst>
          </p:cNvPr>
          <p:cNvSpPr/>
          <p:nvPr/>
        </p:nvSpPr>
        <p:spPr>
          <a:xfrm>
            <a:off x="0" y="6705600"/>
            <a:ext cx="11321143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621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8"/>
            <a:ext cx="9860282" cy="13378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Formation</a:t>
            </a:r>
            <a:endParaRPr sz="4312" dirty="0">
              <a:solidFill>
                <a:srgbClr val="00449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82343-36F9-2F38-D59E-C90D58947213}"/>
              </a:ext>
            </a:extLst>
          </p:cNvPr>
          <p:cNvSpPr txBox="1"/>
          <p:nvPr/>
        </p:nvSpPr>
        <p:spPr>
          <a:xfrm>
            <a:off x="1493519" y="2879656"/>
            <a:ext cx="9001821" cy="2246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Online formation Microsoft </a:t>
            </a:r>
            <a:r>
              <a:rPr kumimoji="0" lang="fr-FR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Learn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  <a:hlinkClick r:id="rId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2"/>
              </a:rPr>
              <a:t>https://learn.microsoft.com/fr-fr/training/paths/powershell/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8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Online documentation</a:t>
            </a:r>
            <a:endParaRPr lang="fr-FR" sz="28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PowerShell Core référence</a:t>
            </a:r>
            <a:endParaRPr kumimoji="0" lang="fr-F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D7CEF463-67D5-9011-5C60-FBB16B91CD44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79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9"/>
            <a:ext cx="9860282" cy="141623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sz="4312" dirty="0">
                <a:solidFill>
                  <a:srgbClr val="808080"/>
                </a:solidFill>
              </a:rPr>
              <a:t>Introduction</a:t>
            </a:r>
          </a:p>
        </p:txBody>
      </p:sp>
      <p:sp>
        <p:nvSpPr>
          <p:cNvPr id="2441" name="TextBox 5"/>
          <p:cNvSpPr txBox="1"/>
          <p:nvPr/>
        </p:nvSpPr>
        <p:spPr>
          <a:xfrm>
            <a:off x="1539238" y="2998768"/>
            <a:ext cx="9768843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Vrai langage de Scripting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En ligne de commande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Intégré </a:t>
            </a:r>
            <a:r>
              <a:rPr lang="fr-CH" dirty="0">
                <a:solidFill>
                  <a:srgbClr val="004495"/>
                </a:solidFill>
              </a:rPr>
              <a:t>directement</a:t>
            </a:r>
            <a:r>
              <a:rPr lang="fr-CH" dirty="0"/>
              <a:t> à Windows</a:t>
            </a:r>
            <a:endParaRPr dirty="0"/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42C6FA46-928B-7D89-FDFC-B60D1C1AC1DF}"/>
              </a:ext>
            </a:extLst>
          </p:cNvPr>
          <p:cNvSpPr/>
          <p:nvPr/>
        </p:nvSpPr>
        <p:spPr>
          <a:xfrm>
            <a:off x="0" y="6705600"/>
            <a:ext cx="1741714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9"/>
            <a:ext cx="9860282" cy="141623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Un peu d’histoire</a:t>
            </a:r>
            <a:endParaRPr sz="4312" dirty="0">
              <a:solidFill>
                <a:srgbClr val="808080"/>
              </a:solidFill>
            </a:endParaRPr>
          </a:p>
        </p:txBody>
      </p:sp>
      <p:sp>
        <p:nvSpPr>
          <p:cNvPr id="2441" name="TextBox 5"/>
          <p:cNvSpPr txBox="1"/>
          <p:nvPr/>
        </p:nvSpPr>
        <p:spPr>
          <a:xfrm>
            <a:off x="1493519" y="2199007"/>
            <a:ext cx="9768843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 dirty="0"/>
              <a:t>PowerShell a été officiellement lancé par Microsoft en 2006 avec la version 1.0. Le PowerShell a parcouru un long chemin avec de nombreuses fonctionnalités améliorées et améliorations. La version actuelle de PowerShell est la 7.1.3.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 dirty="0"/>
              <a:t>Jusqu'à Windows XP, PowerShell ne faisait pas partie de Windows par défaut mais était disponible en tant que programme distinct et devait être installé. À partir de Windows 7, PowerShell est un programme Windows par défaut et est déjà installé.</a:t>
            </a:r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B1B45860-2D77-9D29-8C0D-8ADE3346AA45}"/>
              </a:ext>
            </a:extLst>
          </p:cNvPr>
          <p:cNvSpPr/>
          <p:nvPr/>
        </p:nvSpPr>
        <p:spPr>
          <a:xfrm>
            <a:off x="0" y="6705600"/>
            <a:ext cx="2612571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0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9"/>
            <a:ext cx="9860282" cy="141623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Avantages</a:t>
            </a:r>
            <a:endParaRPr sz="4312" dirty="0">
              <a:solidFill>
                <a:srgbClr val="808080"/>
              </a:solidFill>
            </a:endParaRPr>
          </a:p>
        </p:txBody>
      </p:sp>
      <p:sp>
        <p:nvSpPr>
          <p:cNvPr id="2441" name="TextBox 5"/>
          <p:cNvSpPr txBox="1"/>
          <p:nvPr/>
        </p:nvSpPr>
        <p:spPr>
          <a:xfrm>
            <a:off x="1493519" y="2619421"/>
            <a:ext cx="976884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 dirty="0"/>
              <a:t>Moteur de script sécurisé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 dirty="0"/>
              <a:t>Permet l'interaction entre différentes plateformes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 dirty="0"/>
              <a:t>Cohérence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FR" dirty="0"/>
              <a:t>Shell de ligne de commande et langage de script</a:t>
            </a:r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0596B481-40DF-7E2B-025E-340CF93FEAD5}"/>
              </a:ext>
            </a:extLst>
          </p:cNvPr>
          <p:cNvSpPr/>
          <p:nvPr/>
        </p:nvSpPr>
        <p:spPr>
          <a:xfrm>
            <a:off x="0" y="6705600"/>
            <a:ext cx="3483428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47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9"/>
            <a:ext cx="9860282" cy="141623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Scripting objet</a:t>
            </a:r>
            <a:endParaRPr sz="4312" dirty="0">
              <a:solidFill>
                <a:srgbClr val="808080"/>
              </a:solidFill>
            </a:endParaRPr>
          </a:p>
        </p:txBody>
      </p:sp>
      <p:sp>
        <p:nvSpPr>
          <p:cNvPr id="2441" name="TextBox 5"/>
          <p:cNvSpPr txBox="1"/>
          <p:nvPr/>
        </p:nvSpPr>
        <p:spPr>
          <a:xfrm>
            <a:off x="1539238" y="2754167"/>
            <a:ext cx="976884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Programmation orienté objet qui vient de .NET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b="1" dirty="0" err="1"/>
              <a:t>Cmdlet</a:t>
            </a:r>
            <a:r>
              <a:rPr lang="fr-CH" dirty="0"/>
              <a:t> syntaxe : {verbe}-{commande} / Ex. </a:t>
            </a:r>
            <a:r>
              <a:rPr lang="fr-CH" dirty="0" err="1"/>
              <a:t>Get</a:t>
            </a:r>
            <a:r>
              <a:rPr lang="fr-CH" dirty="0"/>
              <a:t>-Command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Script extension </a:t>
            </a:r>
            <a:r>
              <a:rPr lang="fr-CH" b="1" dirty="0"/>
              <a:t>*.ps1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Mécanisme de pipeline |</a:t>
            </a:r>
            <a:endParaRPr dirty="0"/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67CB53B0-952A-AC6C-B1F8-ED083A01F1E5}"/>
              </a:ext>
            </a:extLst>
          </p:cNvPr>
          <p:cNvSpPr/>
          <p:nvPr/>
        </p:nvSpPr>
        <p:spPr>
          <a:xfrm>
            <a:off x="0" y="6705600"/>
            <a:ext cx="4354286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7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9"/>
            <a:ext cx="9860282" cy="1416232"/>
          </a:xfrm>
          <a:prstGeom prst="rect">
            <a:avLst/>
          </a:prstGeom>
        </p:spPr>
        <p:txBody>
          <a:bodyPr/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Exemple de commandes</a:t>
            </a:r>
            <a:endParaRPr sz="4312" dirty="0">
              <a:solidFill>
                <a:srgbClr val="808080"/>
              </a:solidFill>
            </a:endParaRPr>
          </a:p>
        </p:txBody>
      </p:sp>
      <p:sp>
        <p:nvSpPr>
          <p:cNvPr id="2441" name="TextBox 5"/>
          <p:cNvSpPr txBox="1"/>
          <p:nvPr/>
        </p:nvSpPr>
        <p:spPr>
          <a:xfrm>
            <a:off x="1539238" y="2491408"/>
            <a:ext cx="9768843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 err="1"/>
              <a:t>Get</a:t>
            </a:r>
            <a:r>
              <a:rPr lang="fr-CH" dirty="0"/>
              <a:t>-Command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 err="1"/>
              <a:t>Get</a:t>
            </a:r>
            <a:r>
              <a:rPr lang="fr-CH" dirty="0"/>
              <a:t>-Help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/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 err="1"/>
              <a:t>Get-Member</a:t>
            </a:r>
            <a:endParaRPr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6ACF2BF-C96B-5965-E51B-6BA6DBC6B8F1}"/>
              </a:ext>
            </a:extLst>
          </p:cNvPr>
          <p:cNvSpPr txBox="1"/>
          <p:nvPr/>
        </p:nvSpPr>
        <p:spPr>
          <a:xfrm>
            <a:off x="2076994" y="2918128"/>
            <a:ext cx="9387841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fr-CH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-Command </a:t>
            </a:r>
            <a:r>
              <a:rPr lang="fr-CH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fr-CH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fr-CH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-Help </a:t>
            </a:r>
            <a:r>
              <a:rPr lang="fr-CH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</a:t>
            </a:r>
            <a:r>
              <a:rPr lang="fr-CH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-Command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fr-CH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defRPr sz="2400">
                <a:solidFill>
                  <a:srgbClr val="00459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Get-Eventlog</a:t>
            </a:r>
            <a:r>
              <a:rPr lang="fr-CH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–</a:t>
            </a:r>
            <a:r>
              <a:rPr lang="fr-CH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fr-CH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fr-CH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Get-Member</a:t>
            </a:r>
            <a:endParaRPr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PB">
            <a:extLst>
              <a:ext uri="{FF2B5EF4-FFF2-40B4-BE49-F238E27FC236}">
                <a16:creationId xmlns:a16="http://schemas.microsoft.com/office/drawing/2014/main" id="{36D0F5B6-F340-845D-0226-F736AE6D11D9}"/>
              </a:ext>
            </a:extLst>
          </p:cNvPr>
          <p:cNvSpPr/>
          <p:nvPr/>
        </p:nvSpPr>
        <p:spPr>
          <a:xfrm>
            <a:off x="0" y="6705600"/>
            <a:ext cx="5225143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8"/>
            <a:ext cx="9860282" cy="17819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Comment </a:t>
            </a:r>
            <a:br>
              <a:rPr lang="fr-CH" sz="4312" dirty="0">
                <a:solidFill>
                  <a:srgbClr val="808080"/>
                </a:solidFill>
              </a:rPr>
            </a:br>
            <a:r>
              <a:rPr lang="fr-CH" sz="4312" dirty="0">
                <a:solidFill>
                  <a:srgbClr val="808080"/>
                </a:solidFill>
              </a:rPr>
              <a:t>y accéder ?</a:t>
            </a:r>
            <a:endParaRPr sz="4312" dirty="0">
              <a:solidFill>
                <a:srgbClr val="808080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75B6FB18-ADE0-CEC4-85A4-00498E162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17" y="1212125"/>
            <a:ext cx="6454684" cy="5281105"/>
          </a:xfrm>
          <a:prstGeom prst="rect">
            <a:avLst/>
          </a:prstGeom>
        </p:spPr>
      </p:pic>
      <p:sp>
        <p:nvSpPr>
          <p:cNvPr id="2" name="PB">
            <a:extLst>
              <a:ext uri="{FF2B5EF4-FFF2-40B4-BE49-F238E27FC236}">
                <a16:creationId xmlns:a16="http://schemas.microsoft.com/office/drawing/2014/main" id="{AD97C875-90F8-48FD-2937-C1361511F3AE}"/>
              </a:ext>
            </a:extLst>
          </p:cNvPr>
          <p:cNvSpPr/>
          <p:nvPr/>
        </p:nvSpPr>
        <p:spPr>
          <a:xfrm>
            <a:off x="0" y="6705600"/>
            <a:ext cx="6096000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70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8"/>
            <a:ext cx="9860282" cy="13378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Invite de commande </a:t>
            </a:r>
            <a:endParaRPr sz="4312" dirty="0">
              <a:solidFill>
                <a:srgbClr val="808080"/>
              </a:solidFill>
            </a:endParaRPr>
          </a:p>
        </p:txBody>
      </p:sp>
      <p:pic>
        <p:nvPicPr>
          <p:cNvPr id="4" name="Picture 3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F1CF77E5-9342-53FE-62D5-6FA42444A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23" y="2272938"/>
            <a:ext cx="10168187" cy="4189822"/>
          </a:xfrm>
          <a:prstGeom prst="rect">
            <a:avLst/>
          </a:prstGeom>
        </p:spPr>
      </p:pic>
      <p:sp>
        <p:nvSpPr>
          <p:cNvPr id="2" name="PB">
            <a:extLst>
              <a:ext uri="{FF2B5EF4-FFF2-40B4-BE49-F238E27FC236}">
                <a16:creationId xmlns:a16="http://schemas.microsoft.com/office/drawing/2014/main" id="{A5D46015-544A-BC0D-0309-17014EF9CA93}"/>
              </a:ext>
            </a:extLst>
          </p:cNvPr>
          <p:cNvSpPr/>
          <p:nvPr/>
        </p:nvSpPr>
        <p:spPr>
          <a:xfrm>
            <a:off x="0" y="6705600"/>
            <a:ext cx="6966857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390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Title 1"/>
          <p:cNvSpPr txBox="1">
            <a:spLocks noGrp="1"/>
          </p:cNvSpPr>
          <p:nvPr>
            <p:ph type="ctrTitle"/>
          </p:nvPr>
        </p:nvSpPr>
        <p:spPr>
          <a:xfrm>
            <a:off x="1493519" y="504008"/>
            <a:ext cx="9860282" cy="13378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896111">
              <a:defRPr sz="4704" b="0">
                <a:solidFill>
                  <a:srgbClr val="004595"/>
                </a:solidFill>
                <a:effectLst>
                  <a:outerShdw blurRad="49784" dist="37338" dir="2700000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fr-CH" dirty="0"/>
              <a:t>PowerShell</a:t>
            </a:r>
            <a:br>
              <a:rPr dirty="0"/>
            </a:br>
            <a:r>
              <a:rPr lang="fr-CH" sz="4312" dirty="0">
                <a:solidFill>
                  <a:srgbClr val="808080"/>
                </a:solidFill>
              </a:rPr>
              <a:t>Outils de développement : </a:t>
            </a:r>
            <a:r>
              <a:rPr lang="fr-CH" sz="4312" dirty="0">
                <a:solidFill>
                  <a:srgbClr val="004495"/>
                </a:solidFill>
              </a:rPr>
              <a:t>ISE</a:t>
            </a:r>
            <a:endParaRPr sz="4312" dirty="0">
              <a:solidFill>
                <a:srgbClr val="004495"/>
              </a:solidFill>
            </a:endParaRPr>
          </a:p>
        </p:txBody>
      </p:sp>
      <p:pic>
        <p:nvPicPr>
          <p:cNvPr id="5" name="Picture 4" descr="A computer screen shot of a computer screen&#10;&#10;Description automatically generated">
            <a:extLst>
              <a:ext uri="{FF2B5EF4-FFF2-40B4-BE49-F238E27FC236}">
                <a16:creationId xmlns:a16="http://schemas.microsoft.com/office/drawing/2014/main" id="{51B60860-F3C9-1969-5B29-40B50527B9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"/>
          <a:stretch/>
        </p:blipFill>
        <p:spPr>
          <a:xfrm>
            <a:off x="1946366" y="1914299"/>
            <a:ext cx="9028430" cy="4791301"/>
          </a:xfrm>
          <a:prstGeom prst="rect">
            <a:avLst/>
          </a:prstGeom>
        </p:spPr>
      </p:pic>
      <p:sp>
        <p:nvSpPr>
          <p:cNvPr id="2" name="PB">
            <a:extLst>
              <a:ext uri="{FF2B5EF4-FFF2-40B4-BE49-F238E27FC236}">
                <a16:creationId xmlns:a16="http://schemas.microsoft.com/office/drawing/2014/main" id="{B255DCE8-A37B-9254-5954-FA030D9B838A}"/>
              </a:ext>
            </a:extLst>
          </p:cNvPr>
          <p:cNvSpPr/>
          <p:nvPr/>
        </p:nvSpPr>
        <p:spPr>
          <a:xfrm>
            <a:off x="0" y="6705600"/>
            <a:ext cx="7837715" cy="152400"/>
          </a:xfrm>
          <a:prstGeom prst="rect">
            <a:avLst/>
          </a:prstGeom>
          <a:solidFill>
            <a:srgbClr val="FFA500"/>
          </a:solidFill>
          <a:ln>
            <a:solidFill>
              <a:srgbClr val="FFA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31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00AC"/>
      </a:accent1>
      <a:accent2>
        <a:srgbClr val="FFA5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ETML_2024" id="{AC518F51-F54E-7A4C-826B-4F2F270708D8}" vid="{B5AE6660-970D-0247-97EC-B47328A69D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6487</TotalTime>
  <Words>568</Words>
  <Application>Microsoft Macintosh PowerPoint</Application>
  <PresentationFormat>Widescreen</PresentationFormat>
  <Paragraphs>83</Paragraphs>
  <Slides>14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Consolas</vt:lpstr>
      <vt:lpstr>Helvetica</vt:lpstr>
      <vt:lpstr>System Font Regular</vt:lpstr>
      <vt:lpstr>Office Theme</vt:lpstr>
      <vt:lpstr>Module122        Automatiser des procédures à l’aide de scripts</vt:lpstr>
      <vt:lpstr>PowerShell Introduction</vt:lpstr>
      <vt:lpstr>PowerShell Un peu d’histoire</vt:lpstr>
      <vt:lpstr>PowerShell Avantages</vt:lpstr>
      <vt:lpstr>PowerShell Scripting objet</vt:lpstr>
      <vt:lpstr>PowerShell Exemple de commandes</vt:lpstr>
      <vt:lpstr>PowerShell Comment  y accéder ?</vt:lpstr>
      <vt:lpstr>PowerShell Invite de commande </vt:lpstr>
      <vt:lpstr>PowerShell Outils de développement : ISE</vt:lpstr>
      <vt:lpstr>PowerShell Outils de développement : VS Code</vt:lpstr>
      <vt:lpstr>PowerShell Outils de développement</vt:lpstr>
      <vt:lpstr>PowerShell Niveaux de sécurités</vt:lpstr>
      <vt:lpstr>PowerShell Environnement de développement</vt:lpstr>
      <vt:lpstr>PowerShell 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Mathieu Meylan</dc:creator>
  <cp:lastModifiedBy>Mathieu Meylan</cp:lastModifiedBy>
  <cp:revision>44</cp:revision>
  <dcterms:created xsi:type="dcterms:W3CDTF">2024-01-02T13:29:37Z</dcterms:created>
  <dcterms:modified xsi:type="dcterms:W3CDTF">2026-03-12T22:24:03Z</dcterms:modified>
</cp:coreProperties>
</file>