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3"/>
  </p:sldMasterIdLst>
  <p:notesMasterIdLst>
    <p:notesMasterId r:id="rId15"/>
  </p:notesMasterIdLst>
  <p:sldIdLst>
    <p:sldId id="256" r:id="rId4"/>
    <p:sldId id="280" r:id="rId5"/>
    <p:sldId id="257" r:id="rId6"/>
    <p:sldId id="279" r:id="rId7"/>
    <p:sldId id="261" r:id="rId8"/>
    <p:sldId id="278" r:id="rId9"/>
    <p:sldId id="281" r:id="rId10"/>
    <p:sldId id="282" r:id="rId11"/>
    <p:sldId id="264" r:id="rId12"/>
    <p:sldId id="283" r:id="rId13"/>
    <p:sldId id="267" r:id="rId14"/>
  </p:sldIdLst>
  <p:sldSz cx="18288000" cy="10287000"/>
  <p:notesSz cx="6858000" cy="9144000"/>
  <p:embeddedFontLst>
    <p:embeddedFont>
      <p:font typeface="Bebas Neue" panose="020B0606020202050201" pitchFamily="3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ETML" panose="020B0603050302020204" pitchFamily="34" charset="0"/>
      <p:regular r:id="rId21"/>
    </p:embeddedFont>
    <p:embeddedFont>
      <p:font typeface="Inter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AD3"/>
    <a:srgbClr val="0D2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1F8EA-5A9E-469D-A0FA-B550AE0D9EE1}" v="10" dt="2024-05-17T08:24:59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4" y="7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Melly" userId="a7718738-f2aa-4d1b-bcf4-5a9c900fe107" providerId="ADAL" clId="{0391F8EA-5A9E-469D-A0FA-B550AE0D9EE1}"/>
    <pc:docChg chg="custSel modSld">
      <pc:chgData name="Jonathan Melly" userId="a7718738-f2aa-4d1b-bcf4-5a9c900fe107" providerId="ADAL" clId="{0391F8EA-5A9E-469D-A0FA-B550AE0D9EE1}" dt="2024-05-17T08:24:59.502" v="93"/>
      <pc:docMkLst>
        <pc:docMk/>
      </pc:docMkLst>
      <pc:sldChg chg="addSp delSp modSp mod modAnim">
        <pc:chgData name="Jonathan Melly" userId="a7718738-f2aa-4d1b-bcf4-5a9c900fe107" providerId="ADAL" clId="{0391F8EA-5A9E-469D-A0FA-B550AE0D9EE1}" dt="2024-05-17T08:24:59.502" v="93"/>
        <pc:sldMkLst>
          <pc:docMk/>
          <pc:sldMk cId="1479556186" sldId="283"/>
        </pc:sldMkLst>
        <pc:spChg chg="mod">
          <ac:chgData name="Jonathan Melly" userId="a7718738-f2aa-4d1b-bcf4-5a9c900fe107" providerId="ADAL" clId="{0391F8EA-5A9E-469D-A0FA-B550AE0D9EE1}" dt="2024-05-17T08:22:11.886" v="6" actId="1076"/>
          <ac:spMkLst>
            <pc:docMk/>
            <pc:sldMk cId="1479556186" sldId="283"/>
            <ac:spMk id="10" creationId="{1108EDAC-8008-2FBF-9C51-AC0EB5BABA66}"/>
          </ac:spMkLst>
        </pc:spChg>
        <pc:spChg chg="add mod">
          <ac:chgData name="Jonathan Melly" userId="a7718738-f2aa-4d1b-bcf4-5a9c900fe107" providerId="ADAL" clId="{0391F8EA-5A9E-469D-A0FA-B550AE0D9EE1}" dt="2024-05-17T08:24:08.582" v="69" actId="1076"/>
          <ac:spMkLst>
            <pc:docMk/>
            <pc:sldMk cId="1479556186" sldId="283"/>
            <ac:spMk id="12" creationId="{C9FF5851-0779-6093-34C0-9A804987D5F1}"/>
          </ac:spMkLst>
        </pc:spChg>
        <pc:spChg chg="add mod">
          <ac:chgData name="Jonathan Melly" userId="a7718738-f2aa-4d1b-bcf4-5a9c900fe107" providerId="ADAL" clId="{0391F8EA-5A9E-469D-A0FA-B550AE0D9EE1}" dt="2024-05-17T08:24:08.582" v="69" actId="1076"/>
          <ac:spMkLst>
            <pc:docMk/>
            <pc:sldMk cId="1479556186" sldId="283"/>
            <ac:spMk id="13" creationId="{143EC2F3-3AE0-820E-F199-A3B9BDFA2FE5}"/>
          </ac:spMkLst>
        </pc:spChg>
        <pc:spChg chg="add mod">
          <ac:chgData name="Jonathan Melly" userId="a7718738-f2aa-4d1b-bcf4-5a9c900fe107" providerId="ADAL" clId="{0391F8EA-5A9E-469D-A0FA-B550AE0D9EE1}" dt="2024-05-17T08:24:33.655" v="88" actId="1076"/>
          <ac:spMkLst>
            <pc:docMk/>
            <pc:sldMk cId="1479556186" sldId="283"/>
            <ac:spMk id="18" creationId="{6BB0D693-938E-3181-F33F-2E52FB3D091D}"/>
          </ac:spMkLst>
        </pc:spChg>
        <pc:picChg chg="add del mod">
          <ac:chgData name="Jonathan Melly" userId="a7718738-f2aa-4d1b-bcf4-5a9c900fe107" providerId="ADAL" clId="{0391F8EA-5A9E-469D-A0FA-B550AE0D9EE1}" dt="2024-05-17T08:22:22.484" v="8" actId="478"/>
          <ac:picMkLst>
            <pc:docMk/>
            <pc:sldMk cId="1479556186" sldId="283"/>
            <ac:picMk id="3" creationId="{5569CBA9-18F7-B19F-21D2-99F741036374}"/>
          </ac:picMkLst>
        </pc:picChg>
        <pc:picChg chg="mod">
          <ac:chgData name="Jonathan Melly" userId="a7718738-f2aa-4d1b-bcf4-5a9c900fe107" providerId="ADAL" clId="{0391F8EA-5A9E-469D-A0FA-B550AE0D9EE1}" dt="2024-05-17T08:21:57.516" v="3" actId="1076"/>
          <ac:picMkLst>
            <pc:docMk/>
            <pc:sldMk cId="1479556186" sldId="283"/>
            <ac:picMk id="6" creationId="{8B1F11D9-37D3-153A-745E-5AB72E827501}"/>
          </ac:picMkLst>
        </pc:picChg>
        <pc:cxnChg chg="mod">
          <ac:chgData name="Jonathan Melly" userId="a7718738-f2aa-4d1b-bcf4-5a9c900fe107" providerId="ADAL" clId="{0391F8EA-5A9E-469D-A0FA-B550AE0D9EE1}" dt="2024-05-17T08:22:08.708" v="5" actId="14100"/>
          <ac:cxnSpMkLst>
            <pc:docMk/>
            <pc:sldMk cId="1479556186" sldId="283"/>
            <ac:cxnSpMk id="9" creationId="{3F284BC6-25B4-9CA7-83E3-6C5E00ACEE91}"/>
          </ac:cxnSpMkLst>
        </pc:cxnChg>
        <pc:cxnChg chg="add mod">
          <ac:chgData name="Jonathan Melly" userId="a7718738-f2aa-4d1b-bcf4-5a9c900fe107" providerId="ADAL" clId="{0391F8EA-5A9E-469D-A0FA-B550AE0D9EE1}" dt="2024-05-17T08:24:08.582" v="69" actId="1076"/>
          <ac:cxnSpMkLst>
            <pc:docMk/>
            <pc:sldMk cId="1479556186" sldId="283"/>
            <ac:cxnSpMk id="14" creationId="{146FC5A6-6260-FE70-1D03-29416D19D67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/>
          <p:nvPr/>
        </p:nvSpPr>
        <p:spPr>
          <a:xfrm>
            <a:off x="-10800" y="8057750"/>
            <a:ext cx="18288000" cy="22293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12857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987675" y="369772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394275" y="11501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523975" y="27674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11519913" y="2767475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651750" y="11339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1478600" y="328695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81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6626175" y="322147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81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803304" y="1282425"/>
            <a:ext cx="7357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  <a:defRPr sz="5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>
            <a:spLocks noGrp="1"/>
          </p:cNvSpPr>
          <p:nvPr>
            <p:ph type="pic" idx="2"/>
          </p:nvPr>
        </p:nvSpPr>
        <p:spPr>
          <a:xfrm>
            <a:off x="10239138" y="1374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1738688" y="31948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84050" y="1344675"/>
            <a:ext cx="1088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Bebas Neue"/>
              <a:buNone/>
              <a:defRPr sz="800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705575" y="28804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Inter"/>
              <a:buChar char="•"/>
              <a:defRPr sz="32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Char char="–"/>
              <a:defRPr sz="28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Char char="•"/>
              <a:defRPr sz="24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sz="20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»"/>
              <a:defRPr sz="20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sz="20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sz="20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sz="20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sz="20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0"/>
          <p:cNvPicPr preferRelativeResize="0"/>
          <p:nvPr/>
        </p:nvPicPr>
        <p:blipFill rotWithShape="1">
          <a:blip r:embed="rId3">
            <a:alphaModFix/>
          </a:blip>
          <a:srcRect l="32470" t="40696" r="11559" b="3478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0"/>
          <p:cNvSpPr/>
          <p:nvPr/>
        </p:nvSpPr>
        <p:spPr>
          <a:xfrm rot="-5400000">
            <a:off x="781675" y="-781675"/>
            <a:ext cx="10286999" cy="11850348"/>
          </a:xfrm>
          <a:custGeom>
            <a:avLst/>
            <a:gdLst/>
            <a:ahLst/>
            <a:cxnLst/>
            <a:rect l="l" t="t" r="r" b="b"/>
            <a:pathLst>
              <a:path w="15173127" h="15800464" extrusionOk="0">
                <a:moveTo>
                  <a:pt x="0" y="0"/>
                </a:moveTo>
                <a:lnTo>
                  <a:pt x="15173126" y="0"/>
                </a:lnTo>
                <a:lnTo>
                  <a:pt x="15173126" y="15800464"/>
                </a:lnTo>
                <a:lnTo>
                  <a:pt x="0" y="158004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000"/>
            </a:blip>
            <a:stretch>
              <a:fillRect r="-413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0"/>
          <p:cNvSpPr/>
          <p:nvPr/>
        </p:nvSpPr>
        <p:spPr>
          <a:xfrm>
            <a:off x="11887087" y="815724"/>
            <a:ext cx="4989361" cy="10112233"/>
          </a:xfrm>
          <a:custGeom>
            <a:avLst/>
            <a:gdLst/>
            <a:ahLst/>
            <a:cxnLst/>
            <a:rect l="l" t="t" r="r" b="b"/>
            <a:pathLst>
              <a:path w="4989361" h="10112233" extrusionOk="0">
                <a:moveTo>
                  <a:pt x="0" y="0"/>
                </a:moveTo>
                <a:lnTo>
                  <a:pt x="4989361" y="0"/>
                </a:lnTo>
                <a:lnTo>
                  <a:pt x="4989361" y="10112233"/>
                </a:lnTo>
                <a:lnTo>
                  <a:pt x="0" y="10112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50" name="Google Shape;50;p10"/>
          <p:cNvGrpSpPr/>
          <p:nvPr/>
        </p:nvGrpSpPr>
        <p:grpSpPr>
          <a:xfrm>
            <a:off x="12796461" y="4146938"/>
            <a:ext cx="419148" cy="404912"/>
            <a:chOff x="20222" y="-47625"/>
            <a:chExt cx="772356" cy="746125"/>
          </a:xfrm>
        </p:grpSpPr>
        <p:sp>
          <p:nvSpPr>
            <p:cNvPr id="51" name="Google Shape;51;p10"/>
            <p:cNvSpPr/>
            <p:nvPr/>
          </p:nvSpPr>
          <p:spPr>
            <a:xfrm>
              <a:off x="20222" y="0"/>
              <a:ext cx="772356" cy="698500"/>
            </a:xfrm>
            <a:custGeom>
              <a:avLst/>
              <a:gdLst/>
              <a:ahLst/>
              <a:cxnLst/>
              <a:rect l="l" t="t" r="r" b="b"/>
              <a:pathLst>
                <a:path w="772356" h="698500" extrusionOk="0">
                  <a:moveTo>
                    <a:pt x="739619" y="440274"/>
                  </a:moveTo>
                  <a:lnTo>
                    <a:pt x="642337" y="607476"/>
                  </a:lnTo>
                  <a:cubicBezTo>
                    <a:pt x="609549" y="663831"/>
                    <a:pt x="549268" y="698500"/>
                    <a:pt x="484069" y="698500"/>
                  </a:cubicBezTo>
                  <a:lnTo>
                    <a:pt x="288287" y="698500"/>
                  </a:lnTo>
                  <a:cubicBezTo>
                    <a:pt x="223088" y="698500"/>
                    <a:pt x="162807" y="663831"/>
                    <a:pt x="130019" y="607476"/>
                  </a:cubicBezTo>
                  <a:lnTo>
                    <a:pt x="32737" y="440274"/>
                  </a:lnTo>
                  <a:cubicBezTo>
                    <a:pt x="0" y="384007"/>
                    <a:pt x="0" y="314493"/>
                    <a:pt x="32737" y="258226"/>
                  </a:cubicBezTo>
                  <a:lnTo>
                    <a:pt x="130019" y="91024"/>
                  </a:lnTo>
                  <a:cubicBezTo>
                    <a:pt x="162807" y="34669"/>
                    <a:pt x="223088" y="0"/>
                    <a:pt x="288287" y="0"/>
                  </a:cubicBezTo>
                  <a:lnTo>
                    <a:pt x="484069" y="0"/>
                  </a:lnTo>
                  <a:cubicBezTo>
                    <a:pt x="549268" y="0"/>
                    <a:pt x="609549" y="34669"/>
                    <a:pt x="642337" y="91024"/>
                  </a:cubicBezTo>
                  <a:lnTo>
                    <a:pt x="739619" y="258226"/>
                  </a:lnTo>
                  <a:cubicBezTo>
                    <a:pt x="772356" y="314493"/>
                    <a:pt x="772356" y="384007"/>
                    <a:pt x="739619" y="440274"/>
                  </a:cubicBezTo>
                  <a:close/>
                </a:path>
              </a:pathLst>
            </a:custGeom>
            <a:solidFill>
              <a:srgbClr val="F5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0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10"/>
          <p:cNvSpPr txBox="1"/>
          <p:nvPr/>
        </p:nvSpPr>
        <p:spPr>
          <a:xfrm>
            <a:off x="678776" y="2758025"/>
            <a:ext cx="10550100" cy="550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7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sz="22338" b="1" dirty="0">
                <a:solidFill>
                  <a:srgbClr val="F5F5F7"/>
                </a:solidFill>
                <a:latin typeface="Bebas Neue"/>
                <a:ea typeface="Bebas Neue"/>
                <a:cs typeface="Bebas Neue"/>
                <a:sym typeface="Bebas Neue"/>
              </a:rPr>
              <a:t>MAUI SENSORS</a:t>
            </a:r>
            <a:r>
              <a:rPr lang="en-US" sz="22338" b="1" dirty="0">
                <a:solidFill>
                  <a:srgbClr val="00FFA3"/>
                </a:solidFill>
                <a:latin typeface="Bebas Neue"/>
                <a:ea typeface="Bebas Neue"/>
                <a:cs typeface="Bebas Neue"/>
                <a:sym typeface="Bebas Neue"/>
              </a:rPr>
              <a:t>.</a:t>
            </a:r>
            <a:endParaRPr dirty="0"/>
          </a:p>
        </p:txBody>
      </p:sp>
      <p:grpSp>
        <p:nvGrpSpPr>
          <p:cNvPr id="54" name="Google Shape;54;p10"/>
          <p:cNvGrpSpPr/>
          <p:nvPr/>
        </p:nvGrpSpPr>
        <p:grpSpPr>
          <a:xfrm>
            <a:off x="108964" y="71956"/>
            <a:ext cx="1316250" cy="443198"/>
            <a:chOff x="0" y="-9526"/>
            <a:chExt cx="1755000" cy="590932"/>
          </a:xfrm>
        </p:grpSpPr>
        <p:sp>
          <p:nvSpPr>
            <p:cNvPr id="55" name="Google Shape;55;p10"/>
            <p:cNvSpPr txBox="1"/>
            <p:nvPr/>
          </p:nvSpPr>
          <p:spPr>
            <a:xfrm>
              <a:off x="0" y="-9525"/>
              <a:ext cx="1755000" cy="5909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rgbClr val="F5F5F7"/>
                  </a:solidFill>
                  <a:latin typeface="ETML" panose="020B0603050302020204" pitchFamily="34" charset="0"/>
                </a:rPr>
                <a:t>etml</a:t>
              </a:r>
              <a:endParaRPr sz="3770" b="1" dirty="0">
                <a:solidFill>
                  <a:srgbClr val="F5F5F7"/>
                </a:solidFill>
                <a:latin typeface="ETML" panose="020B0603050302020204" pitchFamily="34" charset="0"/>
              </a:endParaRPr>
            </a:p>
          </p:txBody>
        </p:sp>
        <p:sp>
          <p:nvSpPr>
            <p:cNvPr id="56" name="Google Shape;56;p10"/>
            <p:cNvSpPr txBox="1"/>
            <p:nvPr/>
          </p:nvSpPr>
          <p:spPr>
            <a:xfrm>
              <a:off x="1590043" y="-9526"/>
              <a:ext cx="126300" cy="344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7" name="Google Shape;57;p10"/>
          <p:cNvSpPr txBox="1"/>
          <p:nvPr/>
        </p:nvSpPr>
        <p:spPr>
          <a:xfrm>
            <a:off x="885569" y="8622657"/>
            <a:ext cx="10138647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5F5F7"/>
                </a:solidFill>
                <a:latin typeface="Inter"/>
                <a:ea typeface="Inter"/>
                <a:cs typeface="Inter"/>
                <a:sym typeface="Inter"/>
              </a:rPr>
              <a:t>Utiliser</a:t>
            </a:r>
            <a:r>
              <a:rPr lang="en-US" sz="2800" b="1" dirty="0">
                <a:solidFill>
                  <a:srgbClr val="F5F5F7"/>
                </a:solidFill>
                <a:latin typeface="Inter"/>
                <a:ea typeface="Inter"/>
                <a:cs typeface="Inter"/>
                <a:sym typeface="Inter"/>
              </a:rPr>
              <a:t> les </a:t>
            </a:r>
            <a:r>
              <a:rPr lang="en-US" sz="2800" b="1" dirty="0" err="1">
                <a:solidFill>
                  <a:srgbClr val="F5F5F7"/>
                </a:solidFill>
                <a:latin typeface="Inter"/>
                <a:ea typeface="Inter"/>
                <a:cs typeface="Inter"/>
                <a:sym typeface="Inter"/>
              </a:rPr>
              <a:t>capteurs</a:t>
            </a:r>
            <a:r>
              <a:rPr lang="en-US" sz="2800" b="1" dirty="0">
                <a:solidFill>
                  <a:srgbClr val="F5F5F7"/>
                </a:solidFill>
                <a:latin typeface="Inter"/>
                <a:ea typeface="Inter"/>
                <a:cs typeface="Inter"/>
                <a:sym typeface="Inter"/>
              </a:rPr>
              <a:t> du smartphone avec MAUI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FD3950-DD51-D3BA-E997-6D0C41BC25B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95981" y="273916"/>
            <a:ext cx="17019588" cy="1470025"/>
          </a:xfrm>
        </p:spPr>
        <p:txBody>
          <a:bodyPr>
            <a:normAutofit fontScale="90000"/>
          </a:bodyPr>
          <a:lstStyle/>
          <a:p>
            <a:r>
              <a:rPr lang="fr-CH" dirty="0"/>
              <a:t>En utilisant une fonction </a:t>
            </a:r>
            <a:r>
              <a:rPr lang="fr-CH" dirty="0" err="1"/>
              <a:t>mAui</a:t>
            </a:r>
            <a:r>
              <a:rPr lang="fr-CH" dirty="0"/>
              <a:t> de l’accéléromètre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2C31EF4-ECA7-C897-BC83-1583B4A1F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0" y="2840599"/>
            <a:ext cx="16384049" cy="747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B1F11D9-37D3-153A-745E-5AB72E827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972" y="5027365"/>
            <a:ext cx="16020055" cy="1005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E7F061F-3EE3-8C60-9649-EB26084CBF8D}"/>
              </a:ext>
            </a:extLst>
          </p:cNvPr>
          <p:cNvSpPr/>
          <p:nvPr/>
        </p:nvSpPr>
        <p:spPr>
          <a:xfrm>
            <a:off x="5971309" y="2840599"/>
            <a:ext cx="3491346" cy="595328"/>
          </a:xfrm>
          <a:prstGeom prst="roundRect">
            <a:avLst/>
          </a:prstGeom>
          <a:solidFill>
            <a:srgbClr val="0D2243">
              <a:alpha val="2392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F284BC6-25B4-9CA7-83E3-6C5E00ACEE91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7716982" y="3435927"/>
            <a:ext cx="0" cy="186759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108EDAC-8008-2FBF-9C51-AC0EB5BABA66}"/>
              </a:ext>
            </a:extLst>
          </p:cNvPr>
          <p:cNvSpPr/>
          <p:nvPr/>
        </p:nvSpPr>
        <p:spPr>
          <a:xfrm>
            <a:off x="6196861" y="5232377"/>
            <a:ext cx="3491346" cy="595328"/>
          </a:xfrm>
          <a:prstGeom prst="roundRect">
            <a:avLst/>
          </a:prstGeom>
          <a:solidFill>
            <a:srgbClr val="FFFF00">
              <a:alpha val="2392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9FF5851-0779-6093-34C0-9A804987D5F1}"/>
              </a:ext>
            </a:extLst>
          </p:cNvPr>
          <p:cNvSpPr txBox="1"/>
          <p:nvPr/>
        </p:nvSpPr>
        <p:spPr>
          <a:xfrm>
            <a:off x="11626735" y="8476488"/>
            <a:ext cx="227214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3600">
                <a:solidFill>
                  <a:srgbClr val="33AAD3"/>
                </a:solidFill>
              </a:defRPr>
            </a:lvl1pPr>
          </a:lstStyle>
          <a:p>
            <a:r>
              <a:rPr lang="fr-CH" dirty="0" err="1"/>
              <a:t>EventArg</a:t>
            </a:r>
            <a:endParaRPr lang="fr-CH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3EC2F3-3AE0-820E-F199-A3B9BDFA2FE5}"/>
              </a:ext>
            </a:extLst>
          </p:cNvPr>
          <p:cNvSpPr txBox="1"/>
          <p:nvPr/>
        </p:nvSpPr>
        <p:spPr>
          <a:xfrm>
            <a:off x="1635507" y="8476488"/>
            <a:ext cx="687450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H" sz="3600" dirty="0" err="1">
                <a:solidFill>
                  <a:srgbClr val="33AAD3"/>
                </a:solidFill>
              </a:rPr>
              <a:t>AccelerometerChangedEventArg</a:t>
            </a:r>
            <a:endParaRPr lang="fr-CH" sz="3600" dirty="0">
              <a:solidFill>
                <a:srgbClr val="33AAD3"/>
              </a:solidFill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46FC5A6-6260-FE70-1D03-29416D19D67E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8510016" y="8799653"/>
            <a:ext cx="3116719" cy="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6BB0D693-938E-3181-F33F-2E52FB3D091D}"/>
              </a:ext>
            </a:extLst>
          </p:cNvPr>
          <p:cNvSpPr txBox="1"/>
          <p:nvPr/>
        </p:nvSpPr>
        <p:spPr>
          <a:xfrm>
            <a:off x="8587739" y="6839103"/>
            <a:ext cx="1112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/>
              <a:t>ET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147955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243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1"/>
          <p:cNvSpPr/>
          <p:nvPr/>
        </p:nvSpPr>
        <p:spPr>
          <a:xfrm>
            <a:off x="-159026" y="0"/>
            <a:ext cx="10387731" cy="10387731"/>
          </a:xfrm>
          <a:custGeom>
            <a:avLst/>
            <a:gdLst/>
            <a:ahLst/>
            <a:cxnLst/>
            <a:rect l="l" t="t" r="r" b="b"/>
            <a:pathLst>
              <a:path w="10387731" h="10387731" extrusionOk="0">
                <a:moveTo>
                  <a:pt x="0" y="0"/>
                </a:moveTo>
                <a:lnTo>
                  <a:pt x="10387731" y="0"/>
                </a:lnTo>
                <a:lnTo>
                  <a:pt x="10387731" y="10387731"/>
                </a:lnTo>
                <a:lnTo>
                  <a:pt x="0" y="103877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"/>
            </a:blip>
            <a:stretch>
              <a:fillRect/>
            </a:stretch>
          </a:blipFill>
          <a:ln>
            <a:noFill/>
          </a:ln>
        </p:spPr>
      </p:sp>
      <p:sp>
        <p:nvSpPr>
          <p:cNvPr id="324" name="Google Shape;324;p21"/>
          <p:cNvSpPr/>
          <p:nvPr/>
        </p:nvSpPr>
        <p:spPr>
          <a:xfrm rot="-5400000">
            <a:off x="8726462" y="698852"/>
            <a:ext cx="10241861" cy="8858135"/>
          </a:xfrm>
          <a:custGeom>
            <a:avLst/>
            <a:gdLst/>
            <a:ahLst/>
            <a:cxnLst/>
            <a:rect l="l" t="t" r="r" b="b"/>
            <a:pathLst>
              <a:path w="11379845" h="11850348" extrusionOk="0">
                <a:moveTo>
                  <a:pt x="0" y="0"/>
                </a:moveTo>
                <a:lnTo>
                  <a:pt x="11379845" y="0"/>
                </a:lnTo>
                <a:lnTo>
                  <a:pt x="11379845" y="11850349"/>
                </a:lnTo>
                <a:lnTo>
                  <a:pt x="0" y="11850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531" t="-535" r="-14157" b="-3306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1"/>
          <p:cNvSpPr/>
          <p:nvPr/>
        </p:nvSpPr>
        <p:spPr>
          <a:xfrm rot="5400000">
            <a:off x="10267395" y="-934098"/>
            <a:ext cx="10291699" cy="12155196"/>
          </a:xfrm>
          <a:custGeom>
            <a:avLst/>
            <a:gdLst/>
            <a:ahLst/>
            <a:cxnLst/>
            <a:rect l="l" t="t" r="r" b="b"/>
            <a:pathLst>
              <a:path w="21553296" h="12155196" extrusionOk="0">
                <a:moveTo>
                  <a:pt x="0" y="0"/>
                </a:moveTo>
                <a:lnTo>
                  <a:pt x="21553296" y="0"/>
                </a:lnTo>
                <a:lnTo>
                  <a:pt x="21553296" y="12155195"/>
                </a:lnTo>
                <a:lnTo>
                  <a:pt x="0" y="12155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1"/>
          <p:cNvSpPr txBox="1"/>
          <p:nvPr/>
        </p:nvSpPr>
        <p:spPr>
          <a:xfrm>
            <a:off x="4309776" y="3532829"/>
            <a:ext cx="10058700" cy="196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80" b="1" dirty="0">
                <a:solidFill>
                  <a:srgbClr val="F5F5F7"/>
                </a:solidFill>
                <a:latin typeface="Bebas Neue"/>
                <a:ea typeface="Bebas Neue"/>
                <a:cs typeface="Bebas Neue"/>
                <a:sym typeface="Bebas Neue"/>
              </a:rPr>
              <a:t>Questions ?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DDCA6-65A4-9B99-EDAD-4F9E35301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3313" y="377400"/>
            <a:ext cx="12857400" cy="1470000"/>
          </a:xfrm>
        </p:spPr>
        <p:txBody>
          <a:bodyPr/>
          <a:lstStyle/>
          <a:p>
            <a:r>
              <a:rPr lang="fr-CH" dirty="0"/>
              <a:t>Quelques possibilités de capteurs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02F979-8832-ED62-A0DF-B195DFA26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8269725"/>
            <a:ext cx="17373599" cy="1752600"/>
          </a:xfrm>
        </p:spPr>
        <p:txBody>
          <a:bodyPr>
            <a:normAutofit fontScale="92500"/>
          </a:bodyPr>
          <a:lstStyle/>
          <a:p>
            <a:r>
              <a:rPr lang="fr-CH" dirty="0"/>
              <a:t>De base avec MAUI</a:t>
            </a:r>
          </a:p>
          <a:p>
            <a:endParaRPr lang="fr-CH" dirty="0"/>
          </a:p>
          <a:p>
            <a:r>
              <a:rPr lang="fr-CH" sz="3300" b="1" dirty="0"/>
              <a:t>Accéléromètre, Baromètre, Compas, Agitation, Gyroscope, Magnétomètre, Orientation</a:t>
            </a:r>
          </a:p>
        </p:txBody>
      </p:sp>
      <p:pic>
        <p:nvPicPr>
          <p:cNvPr id="4" name="Picture 6" descr="Using Sensors to add more convenience to your app. | by Boemo Mmopelwa |  Medium">
            <a:extLst>
              <a:ext uri="{FF2B5EF4-FFF2-40B4-BE49-F238E27FC236}">
                <a16:creationId xmlns:a16="http://schemas.microsoft.com/office/drawing/2014/main" id="{252798CC-CF41-8960-9B76-A14DDA4B1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97" y="1989438"/>
            <a:ext cx="13385205" cy="538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3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7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/>
        </p:nvSpPr>
        <p:spPr>
          <a:xfrm>
            <a:off x="501703" y="274682"/>
            <a:ext cx="9408416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sz="8000" b="1" u="none" strike="noStrike" dirty="0">
                <a:solidFill>
                  <a:srgbClr val="0D2243"/>
                </a:solidFill>
                <a:latin typeface="Inter"/>
                <a:ea typeface="Inter"/>
                <a:cs typeface="Inter"/>
                <a:sym typeface="Inter"/>
              </a:rPr>
              <a:t>Accéléromètre</a:t>
            </a:r>
            <a:endParaRPr dirty="0"/>
          </a:p>
        </p:txBody>
      </p:sp>
      <p:sp>
        <p:nvSpPr>
          <p:cNvPr id="63" name="Google Shape;63;p11"/>
          <p:cNvSpPr/>
          <p:nvPr/>
        </p:nvSpPr>
        <p:spPr>
          <a:xfrm>
            <a:off x="10979132" y="0"/>
            <a:ext cx="7336071" cy="10287000"/>
          </a:xfrm>
          <a:custGeom>
            <a:avLst/>
            <a:gdLst/>
            <a:ahLst/>
            <a:cxnLst/>
            <a:rect l="l" t="t" r="r" b="b"/>
            <a:pathLst>
              <a:path w="4907816" h="2709333" extrusionOk="0">
                <a:moveTo>
                  <a:pt x="0" y="0"/>
                </a:moveTo>
                <a:lnTo>
                  <a:pt x="4907816" y="0"/>
                </a:lnTo>
                <a:lnTo>
                  <a:pt x="4907816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" name="Google Shape;64;p11"/>
          <p:cNvSpPr txBox="1"/>
          <p:nvPr/>
        </p:nvSpPr>
        <p:spPr>
          <a:xfrm>
            <a:off x="-19050" y="5293807"/>
            <a:ext cx="3086100" cy="3266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1"/>
          <p:cNvSpPr/>
          <p:nvPr/>
        </p:nvSpPr>
        <p:spPr>
          <a:xfrm>
            <a:off x="-54333" y="5474633"/>
            <a:ext cx="9784080" cy="5120640"/>
          </a:xfrm>
          <a:custGeom>
            <a:avLst/>
            <a:gdLst/>
            <a:ahLst/>
            <a:cxnLst/>
            <a:rect l="l" t="t" r="r" b="b"/>
            <a:pathLst>
              <a:path w="10287000" h="10287000" extrusionOk="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000"/>
            </a:blip>
            <a:stretch>
              <a:fillRect t="-4" r="-5138" b="-100887"/>
            </a:stretch>
          </a:blipFill>
          <a:ln>
            <a:noFill/>
          </a:ln>
        </p:spPr>
      </p:sp>
      <p:sp>
        <p:nvSpPr>
          <p:cNvPr id="66" name="Google Shape;66;p11"/>
          <p:cNvSpPr txBox="1"/>
          <p:nvPr/>
        </p:nvSpPr>
        <p:spPr>
          <a:xfrm>
            <a:off x="11678462" y="1398406"/>
            <a:ext cx="6406338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8623" marR="0" lvl="1" indent="-19431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D2243"/>
              </a:buClr>
              <a:buSzPts val="1800"/>
              <a:buFont typeface="Arial"/>
              <a:buChar char="•"/>
            </a:pPr>
            <a:r>
              <a:rPr lang="fr-CH" sz="2400" b="0" i="0" u="none" strike="noStrike" cap="none" dirty="0">
                <a:solidFill>
                  <a:srgbClr val="0D2243"/>
                </a:solidFill>
                <a:latin typeface="Inter"/>
                <a:ea typeface="Inter"/>
                <a:cs typeface="Inter"/>
                <a:sym typeface="Inter"/>
              </a:rPr>
              <a:t>Positif en direction des boutons à droite</a:t>
            </a:r>
          </a:p>
          <a:p>
            <a:pPr marL="388623" marR="0" lvl="1" indent="-19431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D2243"/>
              </a:buClr>
              <a:buSzPts val="1800"/>
              <a:buFont typeface="Arial"/>
              <a:buChar char="•"/>
            </a:pPr>
            <a:r>
              <a:rPr lang="fr-CH" sz="2400" dirty="0">
                <a:solidFill>
                  <a:srgbClr val="0D2243"/>
                </a:solidFill>
                <a:latin typeface="Inter"/>
                <a:ea typeface="Inter"/>
                <a:sym typeface="Inter"/>
              </a:rPr>
              <a:t>Négatif à gauche</a:t>
            </a:r>
            <a:endParaRPr sz="1800" dirty="0"/>
          </a:p>
        </p:txBody>
      </p:sp>
      <p:sp>
        <p:nvSpPr>
          <p:cNvPr id="67" name="Google Shape;67;p11"/>
          <p:cNvSpPr txBox="1"/>
          <p:nvPr/>
        </p:nvSpPr>
        <p:spPr>
          <a:xfrm>
            <a:off x="11809448" y="550758"/>
            <a:ext cx="2985343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0D2243"/>
                </a:solidFill>
                <a:latin typeface="Inter"/>
                <a:ea typeface="Inter"/>
                <a:cs typeface="Inter"/>
                <a:sym typeface="Inter"/>
              </a:rPr>
              <a:t>Axe X</a:t>
            </a:r>
            <a:endParaRPr dirty="0"/>
          </a:p>
        </p:txBody>
      </p:sp>
      <p:sp>
        <p:nvSpPr>
          <p:cNvPr id="68" name="Google Shape;68;p11"/>
          <p:cNvSpPr txBox="1"/>
          <p:nvPr/>
        </p:nvSpPr>
        <p:spPr>
          <a:xfrm>
            <a:off x="11678462" y="4145038"/>
            <a:ext cx="6116052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8623" marR="0" lvl="1" indent="-19431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D2243"/>
              </a:buClr>
              <a:buSzPts val="1800"/>
              <a:buFont typeface="Arial"/>
              <a:buChar char="•"/>
            </a:pPr>
            <a:r>
              <a:rPr lang="fr-CH" sz="2400" b="0" i="0" u="none" strike="noStrike" cap="none" dirty="0">
                <a:solidFill>
                  <a:srgbClr val="0D2243"/>
                </a:solidFill>
                <a:latin typeface="Inter"/>
                <a:ea typeface="Inter"/>
                <a:cs typeface="Inter"/>
                <a:sym typeface="Inter"/>
              </a:rPr>
              <a:t>Positif en direction du haut- parleur</a:t>
            </a:r>
          </a:p>
          <a:p>
            <a:pPr marL="388623" marR="0" lvl="1" indent="-19431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D2243"/>
              </a:buClr>
              <a:buSzPts val="1800"/>
              <a:buFont typeface="Arial"/>
              <a:buChar char="•"/>
            </a:pPr>
            <a:r>
              <a:rPr lang="fr-CH" sz="2400" dirty="0">
                <a:solidFill>
                  <a:srgbClr val="0D2243"/>
                </a:solidFill>
                <a:latin typeface="Inter"/>
                <a:ea typeface="Inter"/>
                <a:sym typeface="Inter"/>
              </a:rPr>
              <a:t>Négatif en direction de la prise USB</a:t>
            </a:r>
            <a:endParaRPr sz="1800" dirty="0"/>
          </a:p>
        </p:txBody>
      </p:sp>
      <p:sp>
        <p:nvSpPr>
          <p:cNvPr id="69" name="Google Shape;69;p11"/>
          <p:cNvSpPr txBox="1"/>
          <p:nvPr/>
        </p:nvSpPr>
        <p:spPr>
          <a:xfrm>
            <a:off x="11681428" y="3194454"/>
            <a:ext cx="2525390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0D2243"/>
                </a:solidFill>
                <a:latin typeface="Inter"/>
                <a:ea typeface="Inter"/>
                <a:cs typeface="Inter"/>
                <a:sym typeface="Inter"/>
              </a:rPr>
              <a:t>Axe Y</a:t>
            </a:r>
            <a:endParaRPr dirty="0"/>
          </a:p>
        </p:txBody>
      </p:sp>
      <p:sp>
        <p:nvSpPr>
          <p:cNvPr id="70" name="Google Shape;70;p11"/>
          <p:cNvSpPr txBox="1"/>
          <p:nvPr/>
        </p:nvSpPr>
        <p:spPr>
          <a:xfrm>
            <a:off x="11792160" y="7021693"/>
            <a:ext cx="5654011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8623" marR="0" lvl="1" indent="-19431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D2243"/>
              </a:buClr>
              <a:buSzPts val="1800"/>
              <a:buFont typeface="Arial"/>
              <a:buChar char="•"/>
            </a:pPr>
            <a:r>
              <a:rPr lang="fr-CH" sz="2400" dirty="0">
                <a:solidFill>
                  <a:srgbClr val="0D2243"/>
                </a:solidFill>
                <a:latin typeface="Inter"/>
                <a:ea typeface="Inter"/>
                <a:sym typeface="Inter"/>
              </a:rPr>
              <a:t>Négatif "dessous" l’écran</a:t>
            </a:r>
          </a:p>
          <a:p>
            <a:pPr marL="388623" marR="0" lvl="1" indent="-19431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D2243"/>
              </a:buClr>
              <a:buSzPts val="1800"/>
              <a:buFont typeface="Arial"/>
              <a:buChar char="•"/>
            </a:pPr>
            <a:r>
              <a:rPr lang="fr-CH" sz="2400" dirty="0">
                <a:solidFill>
                  <a:srgbClr val="0D2243"/>
                </a:solidFill>
                <a:latin typeface="Inter"/>
                <a:ea typeface="Inter"/>
                <a:sym typeface="Inter"/>
              </a:rPr>
              <a:t>Positif en direction de l’utilisateur qui regarde l’écran</a:t>
            </a:r>
            <a:endParaRPr sz="1800" dirty="0"/>
          </a:p>
        </p:txBody>
      </p:sp>
      <p:sp>
        <p:nvSpPr>
          <p:cNvPr id="71" name="Google Shape;71;p11"/>
          <p:cNvSpPr txBox="1"/>
          <p:nvPr/>
        </p:nvSpPr>
        <p:spPr>
          <a:xfrm>
            <a:off x="11678462" y="6102678"/>
            <a:ext cx="1387004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0D2243"/>
                </a:solidFill>
                <a:latin typeface="Inter"/>
                <a:ea typeface="Inter"/>
                <a:cs typeface="Inter"/>
                <a:sym typeface="Inter"/>
              </a:rPr>
              <a:t>Axe Z</a:t>
            </a:r>
            <a:endParaRPr dirty="0"/>
          </a:p>
        </p:txBody>
      </p:sp>
      <p:pic>
        <p:nvPicPr>
          <p:cNvPr id="3" name="Image 2" descr="Une image contenant texte, capture d’écran, multimédia, logiciel&#10;&#10;Description générée automatiquement">
            <a:extLst>
              <a:ext uri="{FF2B5EF4-FFF2-40B4-BE49-F238E27FC236}">
                <a16:creationId xmlns:a16="http://schemas.microsoft.com/office/drawing/2014/main" id="{D08948EC-ED00-DF18-5200-A2B459E46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64" y="2028584"/>
            <a:ext cx="7813155" cy="7299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3D3F73-6483-7AF3-4228-F1F417F34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37" y="1863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H" dirty="0"/>
              <a:t>Axes de l’accéléromètres, vue fixe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48DC38-1709-581E-7DE4-AB6AEE1030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1A8F064-270D-F0D3-B388-992D4F182197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pic>
        <p:nvPicPr>
          <p:cNvPr id="5" name="Picture 4" descr="Using your smartphone accelerometer to build a safe driving profile - SAS  Users">
            <a:extLst>
              <a:ext uri="{FF2B5EF4-FFF2-40B4-BE49-F238E27FC236}">
                <a16:creationId xmlns:a16="http://schemas.microsoft.com/office/drawing/2014/main" id="{F794E5FF-72BC-56C3-605C-170982F41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91" y="1596884"/>
            <a:ext cx="10024418" cy="8503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76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243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"/>
          <p:cNvSpPr/>
          <p:nvPr/>
        </p:nvSpPr>
        <p:spPr>
          <a:xfrm>
            <a:off x="0" y="-91440"/>
            <a:ext cx="10607040" cy="10424160"/>
          </a:xfrm>
          <a:custGeom>
            <a:avLst/>
            <a:gdLst/>
            <a:ahLst/>
            <a:cxnLst/>
            <a:rect l="l" t="t" r="r" b="b"/>
            <a:pathLst>
              <a:path w="10387731" h="10387731" extrusionOk="0">
                <a:moveTo>
                  <a:pt x="0" y="0"/>
                </a:moveTo>
                <a:lnTo>
                  <a:pt x="10387731" y="0"/>
                </a:lnTo>
                <a:lnTo>
                  <a:pt x="10387731" y="10387731"/>
                </a:lnTo>
                <a:lnTo>
                  <a:pt x="0" y="103877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"/>
            </a:blip>
            <a:stretch>
              <a:fillRect l="-7900" t="-904" r="9967" b="125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5"/>
          <p:cNvSpPr/>
          <p:nvPr/>
        </p:nvSpPr>
        <p:spPr>
          <a:xfrm rot="-5400000">
            <a:off x="7667313" y="-150807"/>
            <a:ext cx="10424160" cy="10817214"/>
          </a:xfrm>
          <a:custGeom>
            <a:avLst/>
            <a:gdLst/>
            <a:ahLst/>
            <a:cxnLst/>
            <a:rect l="l" t="t" r="r" b="b"/>
            <a:pathLst>
              <a:path w="11379845" h="11850348" extrusionOk="0">
                <a:moveTo>
                  <a:pt x="0" y="0"/>
                </a:moveTo>
                <a:lnTo>
                  <a:pt x="11379845" y="0"/>
                </a:lnTo>
                <a:lnTo>
                  <a:pt x="11379845" y="11850349"/>
                </a:lnTo>
                <a:lnTo>
                  <a:pt x="0" y="11850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1845" r="-228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5"/>
          <p:cNvSpPr txBox="1"/>
          <p:nvPr/>
        </p:nvSpPr>
        <p:spPr>
          <a:xfrm>
            <a:off x="1687705" y="577004"/>
            <a:ext cx="94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5"/>
          <p:cNvSpPr/>
          <p:nvPr/>
        </p:nvSpPr>
        <p:spPr>
          <a:xfrm rot="5400000">
            <a:off x="5242560" y="-2804159"/>
            <a:ext cx="10241280" cy="15849600"/>
          </a:xfrm>
          <a:custGeom>
            <a:avLst/>
            <a:gdLst/>
            <a:ahLst/>
            <a:cxnLst/>
            <a:rect l="l" t="t" r="r" b="b"/>
            <a:pathLst>
              <a:path w="21553296" h="12155196" extrusionOk="0">
                <a:moveTo>
                  <a:pt x="0" y="0"/>
                </a:moveTo>
                <a:lnTo>
                  <a:pt x="21553296" y="0"/>
                </a:lnTo>
                <a:lnTo>
                  <a:pt x="21553296" y="12155195"/>
                </a:lnTo>
                <a:lnTo>
                  <a:pt x="0" y="12155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224" t="-31147" r="-1117" b="30651"/>
            </a:stretch>
          </a:blipFill>
          <a:ln>
            <a:noFill/>
          </a:ln>
        </p:spPr>
      </p:sp>
      <p:sp>
        <p:nvSpPr>
          <p:cNvPr id="185" name="Google Shape;185;p15"/>
          <p:cNvSpPr txBox="1"/>
          <p:nvPr/>
        </p:nvSpPr>
        <p:spPr>
          <a:xfrm>
            <a:off x="3394184" y="3290466"/>
            <a:ext cx="11499632" cy="39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80" b="1" u="none" strike="noStrike" dirty="0" err="1">
                <a:solidFill>
                  <a:srgbClr val="F5F5F7"/>
                </a:solidFill>
                <a:latin typeface="Bebas Neue"/>
                <a:ea typeface="Bebas Neue"/>
                <a:cs typeface="Bebas Neue"/>
                <a:sym typeface="Bebas Neue"/>
              </a:rPr>
              <a:t>Logique</a:t>
            </a:r>
            <a:r>
              <a:rPr lang="en-US" sz="15980" b="1" u="none" strike="noStrike" dirty="0">
                <a:solidFill>
                  <a:srgbClr val="F5F5F7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-US" sz="15980" b="1" u="none" strike="noStrike" dirty="0" err="1">
                <a:solidFill>
                  <a:srgbClr val="F5F5F7"/>
                </a:solidFill>
                <a:latin typeface="Bebas Neue"/>
                <a:ea typeface="Bebas Neue"/>
                <a:cs typeface="Bebas Neue"/>
                <a:sym typeface="Bebas Neue"/>
              </a:rPr>
              <a:t>d’utilisation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E5FC26-79DB-FC22-015F-5B528A1DCB3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75772" y="163966"/>
            <a:ext cx="13784263" cy="1873250"/>
          </a:xfrm>
        </p:spPr>
        <p:txBody>
          <a:bodyPr>
            <a:normAutofit/>
          </a:bodyPr>
          <a:lstStyle/>
          <a:p>
            <a:pPr algn="l"/>
            <a:r>
              <a:rPr lang="fr-CH" dirty="0"/>
              <a:t>3 phases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7CA4D7-4478-0A3A-A5EC-4F55BF112B0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67657" y="2884034"/>
            <a:ext cx="11036300" cy="6753452"/>
          </a:xfrm>
        </p:spPr>
        <p:txBody>
          <a:bodyPr>
            <a:normAutofit/>
          </a:bodyPr>
          <a:lstStyle/>
          <a:p>
            <a:pPr marL="539750" indent="-514350" algn="l">
              <a:buFont typeface="+mj-lt"/>
              <a:buAutoNum type="arabicPeriod"/>
            </a:pPr>
            <a:r>
              <a:rPr lang="fr-CH" sz="5400" dirty="0"/>
              <a:t>Abonnement</a:t>
            </a:r>
          </a:p>
          <a:p>
            <a:pPr marL="539750" indent="-514350" algn="l">
              <a:buFont typeface="+mj-lt"/>
              <a:buAutoNum type="arabicPeriod"/>
            </a:pPr>
            <a:endParaRPr lang="fr-CH" sz="5400" dirty="0"/>
          </a:p>
          <a:p>
            <a:pPr marL="539750" indent="-514350" algn="l">
              <a:buFont typeface="+mj-lt"/>
              <a:buAutoNum type="arabicPeriod"/>
            </a:pPr>
            <a:r>
              <a:rPr lang="fr-CH" sz="5400" dirty="0"/>
              <a:t>Activation</a:t>
            </a:r>
          </a:p>
          <a:p>
            <a:pPr marL="539750" indent="-514350" algn="l">
              <a:buFont typeface="+mj-lt"/>
              <a:buAutoNum type="arabicPeriod"/>
            </a:pPr>
            <a:endParaRPr lang="fr-CH" sz="5400" dirty="0"/>
          </a:p>
          <a:p>
            <a:pPr marL="539750" indent="-514350" algn="l">
              <a:buFont typeface="+mj-lt"/>
              <a:buAutoNum type="arabicPeriod"/>
            </a:pPr>
            <a:r>
              <a:rPr lang="fr-CH" sz="5400" dirty="0"/>
              <a:t>Désactivation / Désabonnement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40D3708-389C-D972-EA61-5EB612723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788" y="3173108"/>
            <a:ext cx="11874386" cy="541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3AC0FEC-D781-AD17-2617-529F15EDF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788" y="4993889"/>
            <a:ext cx="9941357" cy="541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E83D248-B9F2-071B-9458-DFB421953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045" y="7965952"/>
            <a:ext cx="11923224" cy="893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428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2E1BCA-73E2-E75F-DD7C-5D9A0F53CF08}"/>
              </a:ext>
            </a:extLst>
          </p:cNvPr>
          <p:cNvSpPr/>
          <p:nvPr/>
        </p:nvSpPr>
        <p:spPr>
          <a:xfrm>
            <a:off x="-134911" y="5143500"/>
            <a:ext cx="18617783" cy="5143500"/>
          </a:xfrm>
          <a:prstGeom prst="rect">
            <a:avLst/>
          </a:prstGeom>
          <a:solidFill>
            <a:schemeClr val="accent6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108C3D7-8A22-CA3B-566D-CE162FE20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601" y="5225657"/>
            <a:ext cx="15716797" cy="506134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75E8B57B-169B-4326-EDD6-78191DAC468E}"/>
              </a:ext>
            </a:extLst>
          </p:cNvPr>
          <p:cNvSpPr txBox="1">
            <a:spLocks/>
          </p:cNvSpPr>
          <p:nvPr/>
        </p:nvSpPr>
        <p:spPr>
          <a:xfrm>
            <a:off x="317336" y="219384"/>
            <a:ext cx="13784263" cy="187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Bebas Neue"/>
              <a:buNone/>
              <a:defRPr sz="8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H" dirty="0"/>
              <a:t>Précision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CA0C48-5FDD-6877-6387-F563A06E2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649" y="2733407"/>
            <a:ext cx="14666701" cy="799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92591CB-3B71-3D1D-06B4-804A29805ABD}"/>
              </a:ext>
            </a:extLst>
          </p:cNvPr>
          <p:cNvSpPr/>
          <p:nvPr/>
        </p:nvSpPr>
        <p:spPr>
          <a:xfrm>
            <a:off x="13452764" y="2733407"/>
            <a:ext cx="2438400" cy="633248"/>
          </a:xfrm>
          <a:prstGeom prst="roundRect">
            <a:avLst/>
          </a:prstGeom>
          <a:solidFill>
            <a:srgbClr val="0D2243">
              <a:alpha val="2705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DE6BA47-31D9-E683-6162-9B93B2A19A5B}"/>
              </a:ext>
            </a:extLst>
          </p:cNvPr>
          <p:cNvCxnSpPr>
            <a:stCxn id="9" idx="2"/>
          </p:cNvCxnSpPr>
          <p:nvPr/>
        </p:nvCxnSpPr>
        <p:spPr>
          <a:xfrm flipH="1">
            <a:off x="4186401" y="3366655"/>
            <a:ext cx="10485563" cy="33874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51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F718C7-D87E-4A46-0F7B-43A40E6BABD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347663"/>
            <a:ext cx="12857163" cy="1470025"/>
          </a:xfrm>
        </p:spPr>
        <p:txBody>
          <a:bodyPr/>
          <a:lstStyle/>
          <a:p>
            <a:r>
              <a:rPr lang="fr-CH" dirty="0"/>
              <a:t>Méthode de traitement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B2FA62-D426-A67E-E662-DD544FC4671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1817688"/>
            <a:ext cx="6400800" cy="1752600"/>
          </a:xfrm>
        </p:spPr>
        <p:txBody>
          <a:bodyPr/>
          <a:lstStyle/>
          <a:p>
            <a:pPr algn="l"/>
            <a:r>
              <a:rPr lang="fr-CH" dirty="0"/>
              <a:t>Signature à respecter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BF295E-06E3-2A45-C4F4-A22CF1A05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44" y="3801513"/>
            <a:ext cx="17149912" cy="2477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3710B38-2D27-33F2-A3AE-4E1AB74F2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775" y="7232531"/>
            <a:ext cx="10230450" cy="206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33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8"/>
          <p:cNvPicPr preferRelativeResize="0"/>
          <p:nvPr/>
        </p:nvPicPr>
        <p:blipFill rotWithShape="1">
          <a:blip r:embed="rId3">
            <a:alphaModFix/>
          </a:blip>
          <a:srcRect l="32470" t="40696" r="11559" b="3478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8"/>
          <p:cNvSpPr/>
          <p:nvPr/>
        </p:nvSpPr>
        <p:spPr>
          <a:xfrm>
            <a:off x="39330" y="0"/>
            <a:ext cx="18274070" cy="10332720"/>
          </a:xfrm>
          <a:custGeom>
            <a:avLst/>
            <a:gdLst/>
            <a:ahLst/>
            <a:cxnLst/>
            <a:rect l="l" t="t" r="r" b="b"/>
            <a:pathLst>
              <a:path w="18274070" h="18274070" extrusionOk="0">
                <a:moveTo>
                  <a:pt x="0" y="0"/>
                </a:moveTo>
                <a:lnTo>
                  <a:pt x="18274070" y="0"/>
                </a:lnTo>
                <a:lnTo>
                  <a:pt x="18274070" y="18274069"/>
                </a:lnTo>
                <a:lnTo>
                  <a:pt x="0" y="182740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5000"/>
            </a:blip>
            <a:stretch>
              <a:fillRect t="-1" b="-76854"/>
            </a:stretch>
          </a:blipFill>
          <a:ln>
            <a:noFill/>
          </a:ln>
        </p:spPr>
      </p:sp>
      <p:sp>
        <p:nvSpPr>
          <p:cNvPr id="256" name="Google Shape;256;p18"/>
          <p:cNvSpPr/>
          <p:nvPr/>
        </p:nvSpPr>
        <p:spPr>
          <a:xfrm>
            <a:off x="-57600" y="-8094300"/>
            <a:ext cx="28590075" cy="18427037"/>
          </a:xfrm>
          <a:custGeom>
            <a:avLst/>
            <a:gdLst/>
            <a:ahLst/>
            <a:cxnLst/>
            <a:rect l="l" t="t" r="r" b="b"/>
            <a:pathLst>
              <a:path w="32674371" h="18427037" extrusionOk="0">
                <a:moveTo>
                  <a:pt x="0" y="0"/>
                </a:moveTo>
                <a:lnTo>
                  <a:pt x="32674372" y="0"/>
                </a:lnTo>
                <a:lnTo>
                  <a:pt x="32674372" y="18427037"/>
                </a:lnTo>
                <a:lnTo>
                  <a:pt x="0" y="18427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7" name="Google Shape;257;p18"/>
          <p:cNvSpPr/>
          <p:nvPr/>
        </p:nvSpPr>
        <p:spPr>
          <a:xfrm rot="10800000">
            <a:off x="129840" y="-17"/>
            <a:ext cx="18197490" cy="6595537"/>
          </a:xfrm>
          <a:custGeom>
            <a:avLst/>
            <a:gdLst/>
            <a:ahLst/>
            <a:cxnLst/>
            <a:rect l="l" t="t" r="r" b="b"/>
            <a:pathLst>
              <a:path w="18712072" h="10552859" extrusionOk="0">
                <a:moveTo>
                  <a:pt x="0" y="0"/>
                </a:moveTo>
                <a:lnTo>
                  <a:pt x="18712072" y="0"/>
                </a:lnTo>
                <a:lnTo>
                  <a:pt x="18712072" y="10552859"/>
                </a:lnTo>
                <a:lnTo>
                  <a:pt x="0" y="105528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58000"/>
            </a:blip>
            <a:stretch>
              <a:fillRect/>
            </a:stretch>
          </a:blipFill>
          <a:ln>
            <a:noFill/>
          </a:ln>
        </p:spPr>
      </p:sp>
      <p:sp>
        <p:nvSpPr>
          <p:cNvPr id="258" name="Google Shape;258;p18"/>
          <p:cNvSpPr txBox="1"/>
          <p:nvPr/>
        </p:nvSpPr>
        <p:spPr>
          <a:xfrm>
            <a:off x="4074677" y="7804557"/>
            <a:ext cx="101385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5F5F7"/>
                </a:solidFill>
                <a:latin typeface="Inter"/>
                <a:ea typeface="Inter"/>
                <a:cs typeface="Inter"/>
                <a:sym typeface="Inter"/>
              </a:rPr>
              <a:t>Comment </a:t>
            </a:r>
            <a:r>
              <a:rPr lang="en-US" sz="2800" b="1" dirty="0" err="1">
                <a:solidFill>
                  <a:srgbClr val="F5F5F7"/>
                </a:solidFill>
                <a:latin typeface="Inter"/>
                <a:ea typeface="Inter"/>
                <a:cs typeface="Inter"/>
                <a:sym typeface="Inter"/>
              </a:rPr>
              <a:t>détecter</a:t>
            </a:r>
            <a:r>
              <a:rPr lang="en-US" sz="2800" b="1" dirty="0">
                <a:solidFill>
                  <a:srgbClr val="F5F5F7"/>
                </a:solidFill>
                <a:latin typeface="Inter"/>
                <a:ea typeface="Inter"/>
                <a:cs typeface="Inter"/>
                <a:sym typeface="Inter"/>
              </a:rPr>
              <a:t> "</a:t>
            </a:r>
            <a:r>
              <a:rPr lang="en-US" sz="2800" b="1" dirty="0" err="1">
                <a:solidFill>
                  <a:srgbClr val="F5F5F7"/>
                </a:solidFill>
                <a:latin typeface="Inter"/>
                <a:ea typeface="Inter"/>
                <a:cs typeface="Inter"/>
                <a:sym typeface="Inter"/>
              </a:rPr>
              <a:t>l’agitation</a:t>
            </a:r>
            <a:r>
              <a:rPr lang="en-US" sz="2800" b="1" dirty="0">
                <a:solidFill>
                  <a:srgbClr val="F5F5F7"/>
                </a:solidFill>
                <a:latin typeface="Inter"/>
                <a:ea typeface="Inter"/>
                <a:cs typeface="Inter"/>
                <a:sym typeface="Inter"/>
              </a:rPr>
              <a:t>" ?</a:t>
            </a:r>
            <a:endParaRPr dirty="0"/>
          </a:p>
        </p:txBody>
      </p:sp>
      <p:sp>
        <p:nvSpPr>
          <p:cNvPr id="259" name="Google Shape;259;p18"/>
          <p:cNvSpPr txBox="1"/>
          <p:nvPr/>
        </p:nvSpPr>
        <p:spPr>
          <a:xfrm>
            <a:off x="1656569" y="1334095"/>
            <a:ext cx="14865926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0" b="1" dirty="0">
                <a:solidFill>
                  <a:srgbClr val="F5F5F7"/>
                </a:solidFill>
                <a:latin typeface="Bebas Neue"/>
                <a:ea typeface="Bebas Neue"/>
                <a:cs typeface="Bebas Neue"/>
                <a:sym typeface="Bebas Neue"/>
              </a:rPr>
              <a:t>"Au shaker, pas à la </a:t>
            </a:r>
            <a:r>
              <a:rPr lang="en-US" sz="18000" b="1" dirty="0" err="1">
                <a:solidFill>
                  <a:srgbClr val="F5F5F7"/>
                </a:solidFill>
                <a:latin typeface="Bebas Neue"/>
                <a:ea typeface="Bebas Neue"/>
                <a:cs typeface="Bebas Neue"/>
                <a:sym typeface="Bebas Neue"/>
              </a:rPr>
              <a:t>cuillère</a:t>
            </a:r>
            <a:r>
              <a:rPr lang="en-US" sz="18000" b="1" dirty="0">
                <a:solidFill>
                  <a:srgbClr val="F5F5F7"/>
                </a:solidFill>
                <a:latin typeface="Bebas Neue"/>
                <a:ea typeface="Bebas Neue"/>
                <a:cs typeface="Bebas Neue"/>
                <a:sym typeface="Bebas Neue"/>
              </a:rPr>
              <a:t>"</a:t>
            </a:r>
            <a:endParaRPr dirty="0"/>
          </a:p>
        </p:txBody>
      </p:sp>
      <p:sp>
        <p:nvSpPr>
          <p:cNvPr id="260" name="Google Shape;260;p18"/>
          <p:cNvSpPr txBox="1"/>
          <p:nvPr/>
        </p:nvSpPr>
        <p:spPr>
          <a:xfrm>
            <a:off x="1687705" y="577004"/>
            <a:ext cx="94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James Bond : pourquoi 007 boit-il un martini au shaker et ...">
            <a:extLst>
              <a:ext uri="{FF2B5EF4-FFF2-40B4-BE49-F238E27FC236}">
                <a16:creationId xmlns:a16="http://schemas.microsoft.com/office/drawing/2014/main" id="{9B9000BD-7671-E85E-1982-0B9F13586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193" y="5888401"/>
            <a:ext cx="25241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and Green Modern Tech Branding Kit Presentation">
  <a:themeElements>
    <a:clrScheme name="Office">
      <a:dk1>
        <a:srgbClr val="0D2243"/>
      </a:dk1>
      <a:lt1>
        <a:srgbClr val="FFFFFF"/>
      </a:lt1>
      <a:dk2>
        <a:srgbClr val="888888"/>
      </a:dk2>
      <a:lt2>
        <a:srgbClr val="00FFA3"/>
      </a:lt2>
      <a:accent1>
        <a:srgbClr val="0D2243"/>
      </a:accent1>
      <a:accent2>
        <a:srgbClr val="F5F5F7"/>
      </a:accent2>
      <a:accent3>
        <a:srgbClr val="00FFA3"/>
      </a:accent3>
      <a:accent4>
        <a:srgbClr val="0D2243"/>
      </a:accent4>
      <a:accent5>
        <a:srgbClr val="98A1AF"/>
      </a:accent5>
      <a:accent6>
        <a:srgbClr val="F5F5F7"/>
      </a:accent6>
      <a:hlink>
        <a:srgbClr val="0D2243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2CA962D3BC343BA4881942FCA9ABD" ma:contentTypeVersion="13" ma:contentTypeDescription="Crée un document." ma:contentTypeScope="" ma:versionID="45e4eb9c467ac1095cc278a4b870d57b">
  <xsd:schema xmlns:xsd="http://www.w3.org/2001/XMLSchema" xmlns:xs="http://www.w3.org/2001/XMLSchema" xmlns:p="http://schemas.microsoft.com/office/2006/metadata/properties" xmlns:ns2="eb2b4dc0-5538-4988-a426-1e3bf3687743" xmlns:ns3="26488081-7094-48e3-a435-bbb366c5709a" targetNamespace="http://schemas.microsoft.com/office/2006/metadata/properties" ma:root="true" ma:fieldsID="f5af6340369c61bec97e443d69464973" ns2:_="" ns3:_="">
    <xsd:import namespace="eb2b4dc0-5538-4988-a426-1e3bf3687743"/>
    <xsd:import namespace="26488081-7094-48e3-a435-bbb366c570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2b4dc0-5538-4988-a426-1e3bf36877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5cfe7824-1d92-4d19-9a43-1c93e0eb46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488081-7094-48e3-a435-bbb366c5709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1d2a550-8a6e-4716-a102-3562047d879a}" ma:internalName="TaxCatchAll" ma:showField="CatchAllData" ma:web="26488081-7094-48e3-a435-bbb366c570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2b4dc0-5538-4988-a426-1e3bf3687743">
      <Terms xmlns="http://schemas.microsoft.com/office/infopath/2007/PartnerControls"/>
    </lcf76f155ced4ddcb4097134ff3c332f>
    <TaxCatchAll xmlns="26488081-7094-48e3-a435-bbb366c5709a" xsi:nil="true"/>
  </documentManagement>
</p:properties>
</file>

<file path=customXml/itemProps1.xml><?xml version="1.0" encoding="utf-8"?>
<ds:datastoreItem xmlns:ds="http://schemas.openxmlformats.org/officeDocument/2006/customXml" ds:itemID="{069CE7D8-DED1-4F4E-95E8-3B8F62CBAC70}"/>
</file>

<file path=customXml/itemProps2.xml><?xml version="1.0" encoding="utf-8"?>
<ds:datastoreItem xmlns:ds="http://schemas.openxmlformats.org/officeDocument/2006/customXml" ds:itemID="{C081B18C-4673-4AE7-8B7D-E278C13ACD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02A8AB-E863-444C-ADDE-12EA004AA2DB}"/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123</Words>
  <Application>Microsoft Office PowerPoint</Application>
  <PresentationFormat>Personnalisé</PresentationFormat>
  <Paragraphs>35</Paragraphs>
  <Slides>11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Bebas Neue</vt:lpstr>
      <vt:lpstr>ETML</vt:lpstr>
      <vt:lpstr>Arial</vt:lpstr>
      <vt:lpstr>Calibri</vt:lpstr>
      <vt:lpstr>Inter</vt:lpstr>
      <vt:lpstr>Blue and Green Modern Tech Branding Kit Presentation</vt:lpstr>
      <vt:lpstr>Présentation PowerPoint</vt:lpstr>
      <vt:lpstr>Quelques possibilités de capteurs</vt:lpstr>
      <vt:lpstr>Présentation PowerPoint</vt:lpstr>
      <vt:lpstr>Axes de l’accéléromètres, vue fixe</vt:lpstr>
      <vt:lpstr>Présentation PowerPoint</vt:lpstr>
      <vt:lpstr>3 phases</vt:lpstr>
      <vt:lpstr>Présentation PowerPoint</vt:lpstr>
      <vt:lpstr>Méthode de traitement</vt:lpstr>
      <vt:lpstr>Présentation PowerPoint</vt:lpstr>
      <vt:lpstr>En utilisant une fonction mAui de l’accéléromètre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Jonathan Melly</cp:lastModifiedBy>
  <cp:revision>12</cp:revision>
  <dcterms:modified xsi:type="dcterms:W3CDTF">2024-05-17T08:25:02Z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d_ProgID">
    <vt:lpwstr/>
  </property>
  <property fmtid="{D5CDD505-2E9C-101B-9397-08002B2CF9AE}" pid="3" name="MediaServiceImageTags">
    <vt:lpwstr/>
  </property>
  <property fmtid="{D5CDD505-2E9C-101B-9397-08002B2CF9AE}" pid="4" name="ContentTypeId">
    <vt:lpwstr>0x010100BD12CA962D3BC343BA4881942FCA9ABD</vt:lpwstr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